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0"/>
  </p:notesMasterIdLst>
  <p:sldIdLst>
    <p:sldId id="256" r:id="rId2"/>
    <p:sldId id="257" r:id="rId3"/>
    <p:sldId id="263" r:id="rId4"/>
    <p:sldId id="268" r:id="rId5"/>
    <p:sldId id="283" r:id="rId6"/>
    <p:sldId id="258" r:id="rId7"/>
    <p:sldId id="284" r:id="rId8"/>
    <p:sldId id="285" r:id="rId9"/>
    <p:sldId id="287" r:id="rId10"/>
    <p:sldId id="286" r:id="rId11"/>
    <p:sldId id="288" r:id="rId12"/>
    <p:sldId id="289" r:id="rId13"/>
    <p:sldId id="290" r:id="rId14"/>
    <p:sldId id="291" r:id="rId15"/>
    <p:sldId id="297" r:id="rId16"/>
    <p:sldId id="292" r:id="rId17"/>
    <p:sldId id="293" r:id="rId18"/>
    <p:sldId id="295" r:id="rId19"/>
    <p:sldId id="294" r:id="rId20"/>
    <p:sldId id="298" r:id="rId21"/>
    <p:sldId id="296" r:id="rId22"/>
    <p:sldId id="302" r:id="rId23"/>
    <p:sldId id="301" r:id="rId24"/>
    <p:sldId id="304" r:id="rId25"/>
    <p:sldId id="305" r:id="rId26"/>
    <p:sldId id="306" r:id="rId27"/>
    <p:sldId id="303" r:id="rId28"/>
    <p:sldId id="307" r:id="rId29"/>
  </p:sldIdLst>
  <p:sldSz cx="18288000" cy="10287000"/>
  <p:notesSz cx="6858000" cy="9144000"/>
  <p:embeddedFontLst>
    <p:embeddedFont>
      <p:font typeface="Calibri" panose="020F0502020204030204" pitchFamily="34" charset="0"/>
      <p:regular r:id="rId31"/>
      <p:bold r:id="rId32"/>
      <p:italic r:id="rId33"/>
      <p:boldItalic r:id="rId34"/>
    </p:embeddedFont>
    <p:embeddedFont>
      <p:font typeface="Cambria" panose="02040503050406030204" pitchFamily="18" charset="0"/>
      <p:regular r:id="rId35"/>
      <p:bold r:id="rId36"/>
      <p:italic r:id="rId37"/>
      <p:boldItalic r:id="rId38"/>
    </p:embeddedFont>
    <p:embeddedFont>
      <p:font typeface="Overlock" panose="020B0604020202020204" charset="0"/>
      <p:regular r:id="rId39"/>
      <p:bold r:id="rId40"/>
      <p:italic r:id="rId41"/>
      <p:boldItalic r:id="rId42"/>
    </p:embeddedFont>
    <p:embeddedFont>
      <p:font typeface="Recoleta" panose="020B0604020202020204" charset="0"/>
      <p:regular r:id="rId4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EBDA5"/>
    <a:srgbClr val="DAB74F"/>
    <a:srgbClr val="CC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38" d="100"/>
          <a:sy n="38" d="100"/>
        </p:scale>
        <p:origin x="1020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9.fntdata"/><Relationship Id="rId21" Type="http://schemas.openxmlformats.org/officeDocument/2006/relationships/slide" Target="slides/slide20.xml"/><Relationship Id="rId34" Type="http://schemas.openxmlformats.org/officeDocument/2006/relationships/font" Target="fonts/font4.fntdata"/><Relationship Id="rId42" Type="http://schemas.openxmlformats.org/officeDocument/2006/relationships/font" Target="fonts/font12.fntdata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2.fntdata"/><Relationship Id="rId37" Type="http://schemas.openxmlformats.org/officeDocument/2006/relationships/font" Target="fonts/font7.fntdata"/><Relationship Id="rId40" Type="http://schemas.openxmlformats.org/officeDocument/2006/relationships/font" Target="fonts/font10.fntdata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.fntdata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font" Target="fonts/font5.fntdata"/><Relationship Id="rId43" Type="http://schemas.openxmlformats.org/officeDocument/2006/relationships/font" Target="fonts/font13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3.fntdata"/><Relationship Id="rId38" Type="http://schemas.openxmlformats.org/officeDocument/2006/relationships/font" Target="fonts/font8.fntdata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font" Target="fonts/font1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09.05.2023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‹Nº›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30976400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41901974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41282616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384942995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145825140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111304501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339521653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18669473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274298625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42821766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319244819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423795095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196196632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201581082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346992880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81013607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71382168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340466941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32109540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17495483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36324663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 dirty="0" err="1"/>
              <a:t>Cuando</a:t>
            </a:r>
            <a:r>
              <a:rPr lang="en-US" dirty="0"/>
              <a:t> </a:t>
            </a:r>
            <a:r>
              <a:rPr lang="en-US" dirty="0" err="1"/>
              <a:t>trabajamos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consulta, a </a:t>
            </a:r>
            <a:r>
              <a:rPr lang="en-US" dirty="0" err="1"/>
              <a:t>veces</a:t>
            </a:r>
            <a:r>
              <a:rPr lang="en-US" dirty="0"/>
              <a:t> </a:t>
            </a:r>
            <a:r>
              <a:rPr lang="en-US" dirty="0" err="1"/>
              <a:t>esperamos</a:t>
            </a:r>
            <a:r>
              <a:rPr lang="en-US" dirty="0"/>
              <a:t> a que </a:t>
            </a:r>
            <a:r>
              <a:rPr lang="en-US" dirty="0" err="1"/>
              <a:t>los</a:t>
            </a:r>
            <a:r>
              <a:rPr lang="en-US" dirty="0"/>
              <a:t> </a:t>
            </a:r>
            <a:r>
              <a:rPr lang="en-US" dirty="0" err="1"/>
              <a:t>pacientes</a:t>
            </a:r>
            <a:r>
              <a:rPr lang="en-US" dirty="0"/>
              <a:t> </a:t>
            </a:r>
            <a:r>
              <a:rPr lang="en-US" dirty="0" err="1"/>
              <a:t>avancen</a:t>
            </a:r>
            <a:r>
              <a:rPr lang="en-US" dirty="0"/>
              <a:t> </a:t>
            </a:r>
            <a:r>
              <a:rPr lang="en-US" dirty="0" err="1"/>
              <a:t>rápido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tratamiento</a:t>
            </a:r>
            <a:r>
              <a:rPr lang="en-US" dirty="0"/>
              <a:t>, </a:t>
            </a:r>
            <a:r>
              <a:rPr lang="en-US" dirty="0" err="1"/>
              <a:t>queremos</a:t>
            </a:r>
            <a:r>
              <a:rPr lang="en-US" dirty="0"/>
              <a:t> </a:t>
            </a:r>
            <a:r>
              <a:rPr lang="en-US" dirty="0" err="1"/>
              <a:t>llevar</a:t>
            </a:r>
            <a:r>
              <a:rPr lang="en-US" dirty="0"/>
              <a:t> las </a:t>
            </a:r>
            <a:r>
              <a:rPr lang="en-US" dirty="0" err="1"/>
              <a:t>sesiones</a:t>
            </a:r>
            <a:r>
              <a:rPr lang="en-US" dirty="0"/>
              <a:t> </a:t>
            </a:r>
            <a:r>
              <a:rPr lang="en-US" dirty="0" err="1"/>
              <a:t>perfectamente</a:t>
            </a:r>
            <a:r>
              <a:rPr lang="en-US" dirty="0"/>
              <a:t> </a:t>
            </a:r>
            <a:r>
              <a:rPr lang="en-US" dirty="0" err="1"/>
              <a:t>estructuradas</a:t>
            </a:r>
            <a:r>
              <a:rPr lang="en-US" dirty="0"/>
              <a:t> o </a:t>
            </a:r>
            <a:r>
              <a:rPr lang="en-US" dirty="0" err="1"/>
              <a:t>incluso</a:t>
            </a:r>
            <a:r>
              <a:rPr lang="en-US" dirty="0"/>
              <a:t> </a:t>
            </a:r>
            <a:r>
              <a:rPr lang="en-US" dirty="0" err="1"/>
              <a:t>repasar</a:t>
            </a:r>
            <a:r>
              <a:rPr lang="en-US" dirty="0"/>
              <a:t> </a:t>
            </a:r>
            <a:r>
              <a:rPr lang="en-US" dirty="0" err="1"/>
              <a:t>todos</a:t>
            </a:r>
            <a:r>
              <a:rPr lang="en-US" dirty="0"/>
              <a:t> </a:t>
            </a:r>
            <a:r>
              <a:rPr lang="en-US" dirty="0" err="1"/>
              <a:t>aquellos</a:t>
            </a:r>
            <a:r>
              <a:rPr lang="en-US" dirty="0"/>
              <a:t> </a:t>
            </a:r>
            <a:r>
              <a:rPr lang="en-US" dirty="0" err="1"/>
              <a:t>conceptos</a:t>
            </a:r>
            <a:r>
              <a:rPr lang="en-US" dirty="0"/>
              <a:t> y </a:t>
            </a:r>
            <a:r>
              <a:rPr lang="en-US" dirty="0" err="1"/>
              <a:t>técnicas</a:t>
            </a:r>
            <a:r>
              <a:rPr lang="en-US" dirty="0"/>
              <a:t> que </a:t>
            </a:r>
            <a:r>
              <a:rPr lang="en-US" dirty="0" err="1"/>
              <a:t>aprendimos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las </a:t>
            </a:r>
            <a:r>
              <a:rPr lang="en-US" dirty="0" err="1"/>
              <a:t>formaciones</a:t>
            </a:r>
            <a:r>
              <a:rPr lang="en-US" dirty="0"/>
              <a:t>.  </a:t>
            </a:r>
          </a:p>
          <a:p>
            <a:r>
              <a:rPr lang="en-US" dirty="0" err="1"/>
              <a:t>Déjame</a:t>
            </a:r>
            <a:r>
              <a:rPr lang="en-US" dirty="0"/>
              <a:t> que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cuente</a:t>
            </a:r>
            <a:r>
              <a:rPr lang="en-US" dirty="0"/>
              <a:t> que no </a:t>
            </a:r>
            <a:r>
              <a:rPr lang="en-US" dirty="0" err="1"/>
              <a:t>puedes</a:t>
            </a:r>
            <a:r>
              <a:rPr lang="en-US" dirty="0"/>
              <a:t> </a:t>
            </a:r>
            <a:r>
              <a:rPr lang="en-US" dirty="0" err="1"/>
              <a:t>controlarlo</a:t>
            </a:r>
            <a:r>
              <a:rPr lang="en-US" dirty="0"/>
              <a:t> </a:t>
            </a:r>
            <a:r>
              <a:rPr lang="en-US" dirty="0" err="1"/>
              <a:t>todo</a:t>
            </a:r>
            <a:r>
              <a:rPr lang="en-US" dirty="0"/>
              <a:t> y </a:t>
            </a:r>
            <a:r>
              <a:rPr lang="en-US" dirty="0" err="1"/>
              <a:t>habrá</a:t>
            </a:r>
            <a:r>
              <a:rPr lang="en-US" dirty="0"/>
              <a:t> </a:t>
            </a:r>
            <a:r>
              <a:rPr lang="en-US" dirty="0" err="1"/>
              <a:t>cosas</a:t>
            </a:r>
            <a:r>
              <a:rPr lang="en-US" dirty="0"/>
              <a:t> que no </a:t>
            </a:r>
            <a:r>
              <a:rPr lang="en-US" dirty="0" err="1"/>
              <a:t>dependan</a:t>
            </a:r>
            <a:r>
              <a:rPr lang="en-US" dirty="0"/>
              <a:t> de </a:t>
            </a:r>
            <a:r>
              <a:rPr lang="en-US" dirty="0" err="1"/>
              <a:t>ti</a:t>
            </a:r>
            <a:r>
              <a:rPr lang="en-US" dirty="0"/>
              <a:t>.</a:t>
            </a:r>
          </a:p>
          <a:p>
            <a:r>
              <a:rPr lang="en-US" dirty="0"/>
              <a:t>¿</a:t>
            </a:r>
            <a:r>
              <a:rPr lang="en-US" dirty="0" err="1"/>
              <a:t>Qué</a:t>
            </a:r>
            <a:r>
              <a:rPr lang="en-US" dirty="0"/>
              <a:t> </a:t>
            </a:r>
            <a:r>
              <a:rPr lang="en-US" dirty="0" err="1"/>
              <a:t>sí</a:t>
            </a:r>
            <a:r>
              <a:rPr lang="en-US" dirty="0"/>
              <a:t> </a:t>
            </a:r>
            <a:r>
              <a:rPr lang="en-US" dirty="0" err="1"/>
              <a:t>puedes</a:t>
            </a:r>
            <a:r>
              <a:rPr lang="en-US" dirty="0"/>
              <a:t> </a:t>
            </a:r>
            <a:r>
              <a:rPr lang="en-US" dirty="0" err="1"/>
              <a:t>hacer</a:t>
            </a:r>
            <a:r>
              <a:rPr lang="en-US" dirty="0"/>
              <a:t> que </a:t>
            </a:r>
            <a:r>
              <a:rPr lang="en-US" dirty="0" err="1"/>
              <a:t>dependan</a:t>
            </a:r>
            <a:r>
              <a:rPr lang="en-US" dirty="0"/>
              <a:t> </a:t>
            </a:r>
            <a:r>
              <a:rPr lang="en-US" dirty="0" err="1"/>
              <a:t>exclusivamente</a:t>
            </a:r>
            <a:r>
              <a:rPr lang="en-US" dirty="0"/>
              <a:t> de </a:t>
            </a:r>
            <a:r>
              <a:rPr lang="en-US" dirty="0" err="1"/>
              <a:t>ti</a:t>
            </a:r>
            <a:r>
              <a:rPr lang="en-US" dirty="0"/>
              <a:t>?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5203846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6083035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13" Type="http://schemas.openxmlformats.org/officeDocument/2006/relationships/image" Target="../media/image11.png"/><Relationship Id="rId18" Type="http://schemas.openxmlformats.org/officeDocument/2006/relationships/image" Target="../media/image16.sv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sv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svg"/><Relationship Id="rId4" Type="http://schemas.openxmlformats.org/officeDocument/2006/relationships/image" Target="../media/image2.svg"/><Relationship Id="rId9" Type="http://schemas.openxmlformats.org/officeDocument/2006/relationships/image" Target="../media/image7.png"/><Relationship Id="rId14" Type="http://schemas.openxmlformats.org/officeDocument/2006/relationships/image" Target="../media/image12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jpeg"/><Relationship Id="rId5" Type="http://schemas.openxmlformats.org/officeDocument/2006/relationships/image" Target="../media/image30.png"/><Relationship Id="rId4" Type="http://schemas.openxmlformats.org/officeDocument/2006/relationships/image" Target="../media/image32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sv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5" Type="http://schemas.openxmlformats.org/officeDocument/2006/relationships/image" Target="../media/image24.svg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16.sv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32.svg"/><Relationship Id="rId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18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svg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svg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svg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18.sv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image" Target="../media/image32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12" Type="http://schemas.openxmlformats.org/officeDocument/2006/relationships/image" Target="../media/image2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svg"/><Relationship Id="rId11" Type="http://schemas.openxmlformats.org/officeDocument/2006/relationships/image" Target="../media/image20.jpeg"/><Relationship Id="rId5" Type="http://schemas.openxmlformats.org/officeDocument/2006/relationships/image" Target="../media/image17.png"/><Relationship Id="rId10" Type="http://schemas.openxmlformats.org/officeDocument/2006/relationships/image" Target="../media/image19.jpeg"/><Relationship Id="rId4" Type="http://schemas.openxmlformats.org/officeDocument/2006/relationships/image" Target="../media/image8.svg"/><Relationship Id="rId9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18.sv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svg"/><Relationship Id="rId4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image" Target="../media/image32.sv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18.sv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svg"/><Relationship Id="rId4" Type="http://schemas.openxmlformats.org/officeDocument/2006/relationships/image" Target="../media/image2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svg"/><Relationship Id="rId4" Type="http://schemas.openxmlformats.org/officeDocument/2006/relationships/image" Target="../media/image2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image" Target="../media/image32.sv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45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18.sv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svg"/><Relationship Id="rId4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png"/><Relationship Id="rId7" Type="http://schemas.openxmlformats.org/officeDocument/2006/relationships/image" Target="../media/image2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svg"/><Relationship Id="rId4" Type="http://schemas.openxmlformats.org/officeDocument/2006/relationships/image" Target="../media/image23.png"/><Relationship Id="rId9" Type="http://schemas.openxmlformats.org/officeDocument/2006/relationships/image" Target="../media/image28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22.pn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24.svg"/><Relationship Id="rId4" Type="http://schemas.openxmlformats.org/officeDocument/2006/relationships/image" Target="../media/image23.png"/><Relationship Id="rId9" Type="http://schemas.openxmlformats.org/officeDocument/2006/relationships/image" Target="../media/image29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30.png"/><Relationship Id="rId7" Type="http://schemas.openxmlformats.org/officeDocument/2006/relationships/image" Target="../media/image16.sv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32.svg"/><Relationship Id="rId10" Type="http://schemas.openxmlformats.org/officeDocument/2006/relationships/image" Target="../media/image35.jpeg"/><Relationship Id="rId4" Type="http://schemas.openxmlformats.org/officeDocument/2006/relationships/image" Target="../media/image31.png"/><Relationship Id="rId9" Type="http://schemas.openxmlformats.org/officeDocument/2006/relationships/image" Target="../media/image34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17.png"/><Relationship Id="rId7" Type="http://schemas.openxmlformats.org/officeDocument/2006/relationships/image" Target="../media/image3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10" Type="http://schemas.openxmlformats.org/officeDocument/2006/relationships/image" Target="../media/image39.jpeg"/><Relationship Id="rId4" Type="http://schemas.openxmlformats.org/officeDocument/2006/relationships/image" Target="../media/image18.svg"/><Relationship Id="rId9" Type="http://schemas.openxmlformats.org/officeDocument/2006/relationships/image" Target="../media/image3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eg"/><Relationship Id="rId5" Type="http://schemas.openxmlformats.org/officeDocument/2006/relationships/image" Target="../media/image24.svg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jpeg"/><Relationship Id="rId5" Type="http://schemas.openxmlformats.org/officeDocument/2006/relationships/image" Target="../media/image24.sv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1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B74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4616522" y="151061"/>
            <a:ext cx="3505135" cy="326415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 rotWithShape="1">
          <a:blip r:embed="rId5"/>
          <a:srcRect l="182" t="-2145" r="-182" b="10324"/>
          <a:stretch/>
        </p:blipFill>
        <p:spPr>
          <a:xfrm>
            <a:off x="10195303" y="-1703432"/>
            <a:ext cx="5464197" cy="5017246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5507757" y="1062802"/>
            <a:ext cx="1722664" cy="1722664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-4353286" y="6584822"/>
            <a:ext cx="9356956" cy="6514781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5102183" y="7161532"/>
            <a:ext cx="7534335" cy="5264616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15205112" y="7334010"/>
            <a:ext cx="5204577" cy="2157534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-43041" y="7125347"/>
            <a:ext cx="3785616" cy="411480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>
            <a:off x="-2101908" y="-2940981"/>
            <a:ext cx="5029200" cy="41148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rcRect/>
          <a:stretch>
            <a:fillRect/>
          </a:stretch>
        </p:blipFill>
        <p:spPr>
          <a:xfrm rot="-344765">
            <a:off x="-2579509" y="-1029301"/>
            <a:ext cx="5984403" cy="3808256"/>
          </a:xfrm>
          <a:prstGeom prst="rect">
            <a:avLst/>
          </a:prstGeom>
        </p:spPr>
      </p:pic>
      <p:sp>
        <p:nvSpPr>
          <p:cNvPr id="12" name="TextBox 12"/>
          <p:cNvSpPr txBox="1"/>
          <p:nvPr/>
        </p:nvSpPr>
        <p:spPr>
          <a:xfrm>
            <a:off x="806105" y="1444081"/>
            <a:ext cx="16675789" cy="22006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680"/>
              </a:lnSpc>
            </a:pPr>
            <a:endParaRPr lang="en-US" sz="6200" dirty="0">
              <a:solidFill>
                <a:srgbClr val="FFFFFF"/>
              </a:solidFill>
              <a:latin typeface="Recoleta"/>
            </a:endParaRPr>
          </a:p>
          <a:p>
            <a:pPr algn="ctr">
              <a:lnSpc>
                <a:spcPts val="8819"/>
              </a:lnSpc>
            </a:pPr>
            <a:endParaRPr lang="en-US" sz="6200" dirty="0">
              <a:solidFill>
                <a:srgbClr val="FFFFFF"/>
              </a:solidFill>
              <a:latin typeface="Recoleta"/>
            </a:endParaRPr>
          </a:p>
        </p:txBody>
      </p:sp>
      <p:sp>
        <p:nvSpPr>
          <p:cNvPr id="3" name="Shape 269">
            <a:extLst>
              <a:ext uri="{FF2B5EF4-FFF2-40B4-BE49-F238E27FC236}">
                <a16:creationId xmlns:a16="http://schemas.microsoft.com/office/drawing/2014/main" id="{467BE5BC-881E-398D-D196-7CFB9E4ABDF9}"/>
              </a:ext>
            </a:extLst>
          </p:cNvPr>
          <p:cNvSpPr txBox="1"/>
          <p:nvPr/>
        </p:nvSpPr>
        <p:spPr>
          <a:xfrm>
            <a:off x="3162468" y="3436020"/>
            <a:ext cx="11790359" cy="8719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1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lang="es-ES" sz="96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EL APEGO</a:t>
            </a:r>
            <a:endParaRPr sz="9600" b="1" i="0" u="none" strike="noStrike" cap="none" dirty="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lnSpc>
                <a:spcPct val="85000"/>
              </a:lnSpc>
              <a:spcBef>
                <a:spcPts val="0"/>
              </a:spcBef>
              <a:buNone/>
            </a:pPr>
            <a:endParaRPr sz="1800" b="0" i="0" u="none" strike="noStrike" cap="none" dirty="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lnSpc>
                <a:spcPct val="85000"/>
              </a:lnSpc>
              <a:spcBef>
                <a:spcPts val="0"/>
              </a:spcBef>
              <a:buNone/>
            </a:pPr>
            <a:endParaRPr sz="1800" b="0" i="0" u="none" strike="noStrike" cap="none" dirty="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lnSpc>
                <a:spcPct val="85000"/>
              </a:lnSpc>
              <a:spcBef>
                <a:spcPts val="0"/>
              </a:spcBef>
              <a:buNone/>
            </a:pPr>
            <a:endParaRPr sz="1800" b="0" i="0" u="none" strike="noStrike" cap="none" dirty="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lnSpc>
                <a:spcPct val="85000"/>
              </a:lnSpc>
              <a:spcBef>
                <a:spcPts val="0"/>
              </a:spcBef>
              <a:buNone/>
            </a:pPr>
            <a:endParaRPr sz="1800" b="0" i="0" u="none" strike="noStrike" cap="none" dirty="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lnSpc>
                <a:spcPct val="85000"/>
              </a:lnSpc>
              <a:spcBef>
                <a:spcPts val="0"/>
              </a:spcBef>
              <a:buNone/>
            </a:pPr>
            <a:endParaRPr sz="1800" b="0" i="0" u="none" strike="noStrike" cap="none" dirty="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lnSpc>
                <a:spcPct val="85000"/>
              </a:lnSpc>
              <a:spcBef>
                <a:spcPts val="0"/>
              </a:spcBef>
              <a:buNone/>
            </a:pPr>
            <a:endParaRPr sz="1800" b="0" i="0" u="none" strike="noStrike" cap="none" dirty="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lnSpc>
                <a:spcPct val="85000"/>
              </a:lnSpc>
              <a:spcBef>
                <a:spcPts val="0"/>
              </a:spcBef>
              <a:buNone/>
            </a:pPr>
            <a:endParaRPr sz="1800" b="0" i="0" u="none" strike="noStrike" cap="none" dirty="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lnSpc>
                <a:spcPct val="85000"/>
              </a:lnSpc>
              <a:spcBef>
                <a:spcPts val="0"/>
              </a:spcBef>
              <a:buNone/>
            </a:pPr>
            <a:endParaRPr sz="1800" b="0" i="0" u="none" strike="noStrike" cap="none" dirty="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lnSpc>
                <a:spcPct val="85000"/>
              </a:lnSpc>
              <a:spcBef>
                <a:spcPts val="0"/>
              </a:spcBef>
              <a:buNone/>
            </a:pPr>
            <a:endParaRPr sz="1800" b="0" i="0" u="none" strike="noStrike" cap="none" dirty="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0E317A8F-7822-9557-18DB-2E71D254A5F5}"/>
              </a:ext>
            </a:extLst>
          </p:cNvPr>
          <p:cNvSpPr txBox="1"/>
          <p:nvPr/>
        </p:nvSpPr>
        <p:spPr>
          <a:xfrm>
            <a:off x="2961647" y="5305753"/>
            <a:ext cx="12192000" cy="1296818"/>
          </a:xfrm>
          <a:prstGeom prst="rect">
            <a:avLst/>
          </a:prstGeom>
          <a:noFill/>
          <a:ln w="9525" cap="flat" cmpd="sng">
            <a:noFill/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t" anchorCtr="1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 algn="ctr">
              <a:buSzPct val="25000"/>
              <a:defRPr sz="2800">
                <a:solidFill>
                  <a:srgbClr val="FFFFFF"/>
                </a:solidFill>
                <a:latin typeface="Overlock"/>
                <a:ea typeface="Overlock"/>
                <a:cs typeface="Overlock"/>
              </a:defRPr>
            </a:lvl1pPr>
          </a:lstStyle>
          <a:p>
            <a:r>
              <a:rPr lang="es-ES" dirty="0">
                <a:sym typeface="Overlock"/>
              </a:rPr>
              <a:t>LA BASE DEL AMOR Y DE LOS CONFLICTOS</a:t>
            </a:r>
          </a:p>
          <a:p>
            <a:endParaRPr lang="es-E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9797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-1219200" y="-1235075"/>
            <a:ext cx="7162800" cy="3688867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rcRect t="38836" b="38836"/>
          <a:stretch>
            <a:fillRect/>
          </a:stretch>
        </p:blipFill>
        <p:spPr>
          <a:xfrm>
            <a:off x="-386850" y="399720"/>
            <a:ext cx="6553200" cy="1463115"/>
          </a:xfrm>
          <a:prstGeom prst="rect">
            <a:avLst/>
          </a:prstGeom>
        </p:spPr>
      </p:pic>
      <p:sp>
        <p:nvSpPr>
          <p:cNvPr id="2" name="Shape 339">
            <a:extLst>
              <a:ext uri="{FF2B5EF4-FFF2-40B4-BE49-F238E27FC236}">
                <a16:creationId xmlns:a16="http://schemas.microsoft.com/office/drawing/2014/main" id="{9E30A0DC-C8C7-FB66-49B5-BA2052C23D18}"/>
              </a:ext>
            </a:extLst>
          </p:cNvPr>
          <p:cNvSpPr txBox="1"/>
          <p:nvPr/>
        </p:nvSpPr>
        <p:spPr>
          <a:xfrm>
            <a:off x="5791200" y="1925140"/>
            <a:ext cx="6248279" cy="1009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1">
            <a:noAutofit/>
          </a:bodyPr>
          <a:lstStyle/>
          <a:p>
            <a:pPr marL="0" marR="0" lvl="0" indent="0" algn="ctr" rtl="0">
              <a:lnSpc>
                <a:spcPct val="85000"/>
              </a:lnSpc>
              <a:spcBef>
                <a:spcPts val="0"/>
              </a:spcBef>
              <a:buSzPct val="25000"/>
              <a:buNone/>
            </a:pPr>
            <a:r>
              <a:rPr lang="es-ES" sz="5400" b="0" i="0" u="none" strike="noStrike" cap="none" dirty="0">
                <a:solidFill>
                  <a:srgbClr val="FFFFFF"/>
                </a:solidFill>
                <a:latin typeface="Overlock"/>
                <a:ea typeface="Overlock"/>
                <a:cs typeface="Overlock"/>
                <a:sym typeface="Overlock"/>
              </a:rPr>
              <a:t>OTRAS FUNCIONES</a:t>
            </a:r>
          </a:p>
        </p:txBody>
      </p:sp>
      <p:sp>
        <p:nvSpPr>
          <p:cNvPr id="3" name="Shape 342">
            <a:extLst>
              <a:ext uri="{FF2B5EF4-FFF2-40B4-BE49-F238E27FC236}">
                <a16:creationId xmlns:a16="http://schemas.microsoft.com/office/drawing/2014/main" id="{6C931F29-A15E-11BE-AF7D-258DC8519A0F}"/>
              </a:ext>
            </a:extLst>
          </p:cNvPr>
          <p:cNvSpPr txBox="1"/>
          <p:nvPr/>
        </p:nvSpPr>
        <p:spPr>
          <a:xfrm>
            <a:off x="3027991" y="3497629"/>
            <a:ext cx="12629070" cy="368886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>
              <a:buSzPct val="25000"/>
            </a:pPr>
            <a:r>
              <a:rPr lang="es-ES" sz="2800" dirty="0">
                <a:solidFill>
                  <a:srgbClr val="FFFFFF"/>
                </a:solidFill>
                <a:latin typeface="Overlock"/>
                <a:ea typeface="Overlock"/>
                <a:cs typeface="Overlock"/>
                <a:sym typeface="Overlock"/>
              </a:rPr>
              <a:t>S</a:t>
            </a:r>
            <a:r>
              <a:rPr lang="es-ES" sz="2800" b="0" i="0" u="none" strike="noStrike" cap="none" dirty="0">
                <a:solidFill>
                  <a:srgbClr val="FFFFFF"/>
                </a:solidFill>
                <a:latin typeface="Overlock"/>
                <a:ea typeface="Overlock"/>
                <a:cs typeface="Overlock"/>
                <a:sym typeface="Overlock"/>
              </a:rPr>
              <a:t>e orienta la figura de apego como “base segura” para explorar el mundo: circunstancias y </a:t>
            </a:r>
            <a:r>
              <a:rPr lang="es-ES" sz="2800" dirty="0">
                <a:solidFill>
                  <a:srgbClr val="FFFFFF"/>
                </a:solidFill>
                <a:latin typeface="Overlock"/>
                <a:ea typeface="Overlock"/>
                <a:cs typeface="Overlock"/>
                <a:sym typeface="Overlock"/>
              </a:rPr>
              <a:t>experiencias </a:t>
            </a:r>
            <a:r>
              <a:rPr lang="es-ES" sz="2800" b="0" i="0" u="none" strike="noStrike" cap="none" dirty="0">
                <a:solidFill>
                  <a:srgbClr val="FFFFFF"/>
                </a:solidFill>
                <a:latin typeface="Overlock"/>
                <a:ea typeface="Overlock"/>
                <a:cs typeface="Overlock"/>
                <a:sym typeface="Overlock"/>
              </a:rPr>
              <a:t>extrafamiliares.</a:t>
            </a:r>
          </a:p>
          <a:p>
            <a:pPr marL="0" marR="0" lvl="0" indent="0" rtl="0">
              <a:lnSpc>
                <a:spcPct val="100000"/>
              </a:lnSpc>
              <a:spcBef>
                <a:spcPts val="0"/>
              </a:spcBef>
              <a:buNone/>
            </a:pPr>
            <a:endParaRPr lang="es-ES" sz="2800" b="0" i="0" u="none" strike="noStrike" cap="none" dirty="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rtl="0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lang="es-ES" sz="2800" dirty="0">
                <a:solidFill>
                  <a:srgbClr val="FFFFFF"/>
                </a:solidFill>
                <a:latin typeface="Overlock"/>
                <a:ea typeface="Overlock"/>
                <a:cs typeface="Overlock"/>
                <a:sym typeface="Overlock"/>
              </a:rPr>
              <a:t>L</a:t>
            </a:r>
            <a:r>
              <a:rPr lang="es-ES" sz="2800" b="0" i="0" u="none" strike="noStrike" cap="none" dirty="0">
                <a:solidFill>
                  <a:srgbClr val="FFFFFF"/>
                </a:solidFill>
                <a:latin typeface="Overlock"/>
                <a:ea typeface="Overlock"/>
                <a:cs typeface="Overlock"/>
                <a:sym typeface="Overlock"/>
              </a:rPr>
              <a:t>a figura de apego hace de “refugio” ante situaciones de peligro y en momentos de alarma.</a:t>
            </a: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buNone/>
            </a:pPr>
            <a:endParaRPr sz="1800" b="0" i="0" u="none" strike="noStrike" cap="none" dirty="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4" name="Shape 343" descr="http://tobevalue.com/wp-content/uploads/2013/04/piedra-feliz.jpg">
            <a:extLst>
              <a:ext uri="{FF2B5EF4-FFF2-40B4-BE49-F238E27FC236}">
                <a16:creationId xmlns:a16="http://schemas.microsoft.com/office/drawing/2014/main" id="{67E35FB2-9275-FA94-5C15-23075F46642A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2877800" y="5372100"/>
            <a:ext cx="4427759" cy="43411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51666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EBDA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 l="1678" r="1678"/>
          <a:stretch>
            <a:fillRect/>
          </a:stretch>
        </p:blipFill>
        <p:spPr>
          <a:xfrm>
            <a:off x="152400" y="30480"/>
            <a:ext cx="1974937" cy="2043554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1313839" y="8267700"/>
            <a:ext cx="10480699" cy="6974429"/>
          </a:xfrm>
          <a:prstGeom prst="rect">
            <a:avLst/>
          </a:prstGeom>
        </p:spPr>
      </p:pic>
      <p:sp>
        <p:nvSpPr>
          <p:cNvPr id="2" name="Shape 359">
            <a:extLst>
              <a:ext uri="{FF2B5EF4-FFF2-40B4-BE49-F238E27FC236}">
                <a16:creationId xmlns:a16="http://schemas.microsoft.com/office/drawing/2014/main" id="{155DD409-9A02-A597-5820-5311258332D5}"/>
              </a:ext>
            </a:extLst>
          </p:cNvPr>
          <p:cNvSpPr txBox="1"/>
          <p:nvPr/>
        </p:nvSpPr>
        <p:spPr>
          <a:xfrm>
            <a:off x="6501600" y="521977"/>
            <a:ext cx="5284800" cy="53028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1">
            <a:noAutofit/>
          </a:bodyPr>
          <a:lstStyle/>
          <a:p>
            <a:pPr marL="0" marR="0" lvl="0" indent="0" algn="ctr" rtl="0">
              <a:lnSpc>
                <a:spcPct val="85000"/>
              </a:lnSpc>
              <a:spcBef>
                <a:spcPts val="0"/>
              </a:spcBef>
              <a:buSzPct val="25000"/>
              <a:buNone/>
            </a:pPr>
            <a:r>
              <a:rPr lang="es-ES" sz="4400" b="1" i="0" u="none" strike="noStrike" cap="none" dirty="0">
                <a:solidFill>
                  <a:srgbClr val="FFFFFF"/>
                </a:solidFill>
                <a:latin typeface="Overlock"/>
                <a:ea typeface="Overlock"/>
                <a:cs typeface="Overlock"/>
                <a:sym typeface="Overlock"/>
              </a:rPr>
              <a:t>TIPOS DE APEGO</a:t>
            </a:r>
          </a:p>
        </p:txBody>
      </p:sp>
      <p:cxnSp>
        <p:nvCxnSpPr>
          <p:cNvPr id="3" name="Shape 366">
            <a:extLst>
              <a:ext uri="{FF2B5EF4-FFF2-40B4-BE49-F238E27FC236}">
                <a16:creationId xmlns:a16="http://schemas.microsoft.com/office/drawing/2014/main" id="{F257DF51-45F3-1363-761B-0E0FE81EE8CF}"/>
              </a:ext>
            </a:extLst>
          </p:cNvPr>
          <p:cNvCxnSpPr>
            <a:cxnSpLocks/>
          </p:cNvCxnSpPr>
          <p:nvPr/>
        </p:nvCxnSpPr>
        <p:spPr>
          <a:xfrm flipH="1">
            <a:off x="9718667" y="2204037"/>
            <a:ext cx="54148" cy="5645723"/>
          </a:xfrm>
          <a:prstGeom prst="straightConnector1">
            <a:avLst/>
          </a:prstGeom>
          <a:noFill/>
          <a:ln w="57225" cap="flat" cmpd="sng">
            <a:solidFill>
              <a:srgbClr val="DAB74F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6" name="Shape 365">
            <a:extLst>
              <a:ext uri="{FF2B5EF4-FFF2-40B4-BE49-F238E27FC236}">
                <a16:creationId xmlns:a16="http://schemas.microsoft.com/office/drawing/2014/main" id="{54836C64-A1B6-A204-F7AB-AF0EC57B5678}"/>
              </a:ext>
            </a:extLst>
          </p:cNvPr>
          <p:cNvCxnSpPr>
            <a:cxnSpLocks/>
          </p:cNvCxnSpPr>
          <p:nvPr/>
        </p:nvCxnSpPr>
        <p:spPr>
          <a:xfrm>
            <a:off x="3428467" y="5004439"/>
            <a:ext cx="12743511" cy="62702"/>
          </a:xfrm>
          <a:prstGeom prst="straightConnector1">
            <a:avLst/>
          </a:prstGeom>
          <a:noFill/>
          <a:ln w="57225" cap="flat" cmpd="sng">
            <a:solidFill>
              <a:srgbClr val="DAB74F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7" name="Shape 361">
            <a:extLst>
              <a:ext uri="{FF2B5EF4-FFF2-40B4-BE49-F238E27FC236}">
                <a16:creationId xmlns:a16="http://schemas.microsoft.com/office/drawing/2014/main" id="{46DD51C9-30C7-4888-9302-3A11E566B41B}"/>
              </a:ext>
            </a:extLst>
          </p:cNvPr>
          <p:cNvSpPr txBox="1"/>
          <p:nvPr/>
        </p:nvSpPr>
        <p:spPr>
          <a:xfrm>
            <a:off x="3433858" y="6002893"/>
            <a:ext cx="6248040" cy="45739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lang="es-ES" sz="3600" b="0" i="0" u="none" strike="noStrike" cap="none" dirty="0">
                <a:solidFill>
                  <a:srgbClr val="FFFFFF"/>
                </a:solidFill>
                <a:latin typeface="Overlock"/>
                <a:ea typeface="Overlock"/>
                <a:cs typeface="Overlock"/>
                <a:sym typeface="Overlock"/>
              </a:rPr>
              <a:t>APEGO DESORGANIZADO</a:t>
            </a:r>
          </a:p>
        </p:txBody>
      </p:sp>
      <p:sp>
        <p:nvSpPr>
          <p:cNvPr id="8" name="Shape 362">
            <a:extLst>
              <a:ext uri="{FF2B5EF4-FFF2-40B4-BE49-F238E27FC236}">
                <a16:creationId xmlns:a16="http://schemas.microsoft.com/office/drawing/2014/main" id="{7595DF0C-382C-2419-5AA4-2D3A1CD6C509}"/>
              </a:ext>
            </a:extLst>
          </p:cNvPr>
          <p:cNvSpPr txBox="1"/>
          <p:nvPr/>
        </p:nvSpPr>
        <p:spPr>
          <a:xfrm>
            <a:off x="10565314" y="5996570"/>
            <a:ext cx="4705200" cy="46188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lang="es-ES" sz="3600" b="0" i="0" u="none" strike="noStrike" cap="none" dirty="0">
                <a:solidFill>
                  <a:srgbClr val="FFFFFF"/>
                </a:solidFill>
                <a:latin typeface="Overlock"/>
                <a:ea typeface="Overlock"/>
                <a:cs typeface="Overlock"/>
                <a:sym typeface="Overlock"/>
              </a:rPr>
              <a:t>APEGO EVITATIVO</a:t>
            </a:r>
          </a:p>
        </p:txBody>
      </p:sp>
      <p:sp>
        <p:nvSpPr>
          <p:cNvPr id="9" name="Shape 364">
            <a:extLst>
              <a:ext uri="{FF2B5EF4-FFF2-40B4-BE49-F238E27FC236}">
                <a16:creationId xmlns:a16="http://schemas.microsoft.com/office/drawing/2014/main" id="{455585C5-66C9-CDD8-2167-063082EF0019}"/>
              </a:ext>
            </a:extLst>
          </p:cNvPr>
          <p:cNvSpPr txBox="1"/>
          <p:nvPr/>
        </p:nvSpPr>
        <p:spPr>
          <a:xfrm>
            <a:off x="10565314" y="3790934"/>
            <a:ext cx="4705200" cy="46188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lang="es-ES" sz="3600" b="0" i="0" u="none" strike="noStrike" cap="none" dirty="0">
                <a:solidFill>
                  <a:srgbClr val="FFFFFF"/>
                </a:solidFill>
                <a:latin typeface="Overlock"/>
                <a:ea typeface="Overlock"/>
                <a:cs typeface="Overlock"/>
                <a:sym typeface="Overlock"/>
              </a:rPr>
              <a:t>APEGO SEGURO</a:t>
            </a:r>
          </a:p>
        </p:txBody>
      </p:sp>
      <p:sp>
        <p:nvSpPr>
          <p:cNvPr id="10" name="Shape 363">
            <a:extLst>
              <a:ext uri="{FF2B5EF4-FFF2-40B4-BE49-F238E27FC236}">
                <a16:creationId xmlns:a16="http://schemas.microsoft.com/office/drawing/2014/main" id="{21D47FAC-4AB7-6283-6101-F7DE733B8040}"/>
              </a:ext>
            </a:extLst>
          </p:cNvPr>
          <p:cNvSpPr txBox="1"/>
          <p:nvPr/>
        </p:nvSpPr>
        <p:spPr>
          <a:xfrm>
            <a:off x="4058686" y="3768119"/>
            <a:ext cx="5754983" cy="2694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lang="es-ES" sz="3600" b="0" i="0" u="none" strike="noStrike" cap="none" dirty="0">
                <a:solidFill>
                  <a:srgbClr val="FFFFFF"/>
                </a:solidFill>
                <a:latin typeface="Overlock"/>
                <a:ea typeface="Overlock"/>
                <a:cs typeface="Overlock"/>
                <a:sym typeface="Overlock"/>
              </a:rPr>
              <a:t>APEGO AMBIVALENTE</a:t>
            </a:r>
          </a:p>
        </p:txBody>
      </p:sp>
      <p:sp>
        <p:nvSpPr>
          <p:cNvPr id="11" name="Shape 367">
            <a:extLst>
              <a:ext uri="{FF2B5EF4-FFF2-40B4-BE49-F238E27FC236}">
                <a16:creationId xmlns:a16="http://schemas.microsoft.com/office/drawing/2014/main" id="{A25430C7-5A16-0D6E-2AE5-63283C963621}"/>
              </a:ext>
            </a:extLst>
          </p:cNvPr>
          <p:cNvSpPr txBox="1"/>
          <p:nvPr/>
        </p:nvSpPr>
        <p:spPr>
          <a:xfrm>
            <a:off x="10645818" y="7849760"/>
            <a:ext cx="3372284" cy="44964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85000"/>
              </a:lnSpc>
              <a:spcBef>
                <a:spcPts val="0"/>
              </a:spcBef>
              <a:buSzPct val="25000"/>
              <a:buNone/>
            </a:pPr>
            <a:r>
              <a:rPr lang="es-ES" sz="3200" b="1" i="0" u="none" strike="noStrike" cap="none" dirty="0">
                <a:solidFill>
                  <a:srgbClr val="CC6666"/>
                </a:solidFill>
                <a:latin typeface="Overlock"/>
                <a:ea typeface="Overlock"/>
                <a:cs typeface="Overlock"/>
                <a:sym typeface="Overlock"/>
              </a:rPr>
              <a:t>CONFIANZA EN  LOS DEMÁS</a:t>
            </a:r>
          </a:p>
        </p:txBody>
      </p:sp>
      <p:sp>
        <p:nvSpPr>
          <p:cNvPr id="12" name="Shape 360">
            <a:extLst>
              <a:ext uri="{FF2B5EF4-FFF2-40B4-BE49-F238E27FC236}">
                <a16:creationId xmlns:a16="http://schemas.microsoft.com/office/drawing/2014/main" id="{5FF12BED-91D9-B01F-6EAE-E40102791E82}"/>
              </a:ext>
            </a:extLst>
          </p:cNvPr>
          <p:cNvSpPr txBox="1"/>
          <p:nvPr/>
        </p:nvSpPr>
        <p:spPr>
          <a:xfrm>
            <a:off x="137971" y="3764997"/>
            <a:ext cx="3524465" cy="97563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lang="es-ES" sz="3200" b="1" i="0" u="none" strike="noStrike" cap="none" dirty="0">
                <a:solidFill>
                  <a:srgbClr val="CC6666"/>
                </a:solidFill>
                <a:latin typeface="Overlock"/>
                <a:ea typeface="Overlock"/>
                <a:cs typeface="Overlock"/>
                <a:sym typeface="Overlock"/>
              </a:rPr>
              <a:t>CONFIANZA EN MÍ MISMO</a:t>
            </a:r>
          </a:p>
        </p:txBody>
      </p:sp>
      <p:sp>
        <p:nvSpPr>
          <p:cNvPr id="15" name="Signo menos 14">
            <a:extLst>
              <a:ext uri="{FF2B5EF4-FFF2-40B4-BE49-F238E27FC236}">
                <a16:creationId xmlns:a16="http://schemas.microsoft.com/office/drawing/2014/main" id="{5374798F-B4C0-0DDD-8149-789999C5089F}"/>
              </a:ext>
            </a:extLst>
          </p:cNvPr>
          <p:cNvSpPr/>
          <p:nvPr/>
        </p:nvSpPr>
        <p:spPr>
          <a:xfrm>
            <a:off x="9076046" y="7821401"/>
            <a:ext cx="1211704" cy="892598"/>
          </a:xfrm>
          <a:prstGeom prst="mathMinus">
            <a:avLst/>
          </a:prstGeom>
          <a:solidFill>
            <a:srgbClr val="CC6666"/>
          </a:solidFill>
          <a:ln>
            <a:solidFill>
              <a:srgbClr val="CC66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Signo menos 15">
            <a:extLst>
              <a:ext uri="{FF2B5EF4-FFF2-40B4-BE49-F238E27FC236}">
                <a16:creationId xmlns:a16="http://schemas.microsoft.com/office/drawing/2014/main" id="{789867F5-C587-08C5-E7C8-2CCD2731D6DC}"/>
              </a:ext>
            </a:extLst>
          </p:cNvPr>
          <p:cNvSpPr/>
          <p:nvPr/>
        </p:nvSpPr>
        <p:spPr>
          <a:xfrm>
            <a:off x="2101374" y="4552425"/>
            <a:ext cx="1211704" cy="892598"/>
          </a:xfrm>
          <a:prstGeom prst="mathMinus">
            <a:avLst/>
          </a:prstGeom>
          <a:solidFill>
            <a:srgbClr val="CC6666"/>
          </a:solidFill>
          <a:ln>
            <a:solidFill>
              <a:srgbClr val="CC66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Signo más 16">
            <a:extLst>
              <a:ext uri="{FF2B5EF4-FFF2-40B4-BE49-F238E27FC236}">
                <a16:creationId xmlns:a16="http://schemas.microsoft.com/office/drawing/2014/main" id="{1EDD0C35-DD8B-A2CD-9997-716513CDC1C4}"/>
              </a:ext>
            </a:extLst>
          </p:cNvPr>
          <p:cNvSpPr/>
          <p:nvPr/>
        </p:nvSpPr>
        <p:spPr>
          <a:xfrm>
            <a:off x="16063014" y="4563856"/>
            <a:ext cx="928674" cy="881167"/>
          </a:xfrm>
          <a:prstGeom prst="mathPlus">
            <a:avLst/>
          </a:prstGeom>
          <a:solidFill>
            <a:srgbClr val="CC6666"/>
          </a:solidFill>
          <a:ln>
            <a:solidFill>
              <a:srgbClr val="CC66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Signo más 17">
            <a:extLst>
              <a:ext uri="{FF2B5EF4-FFF2-40B4-BE49-F238E27FC236}">
                <a16:creationId xmlns:a16="http://schemas.microsoft.com/office/drawing/2014/main" id="{2E5CA49A-7247-5F78-B36C-7780E9138257}"/>
              </a:ext>
            </a:extLst>
          </p:cNvPr>
          <p:cNvSpPr/>
          <p:nvPr/>
        </p:nvSpPr>
        <p:spPr>
          <a:xfrm>
            <a:off x="9254330" y="1141851"/>
            <a:ext cx="928674" cy="881167"/>
          </a:xfrm>
          <a:prstGeom prst="mathPlus">
            <a:avLst/>
          </a:prstGeom>
          <a:solidFill>
            <a:srgbClr val="CC6666"/>
          </a:solidFill>
          <a:ln>
            <a:solidFill>
              <a:srgbClr val="CC66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35728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BF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 l="1678" r="1678"/>
          <a:stretch>
            <a:fillRect/>
          </a:stretch>
        </p:blipFill>
        <p:spPr>
          <a:xfrm>
            <a:off x="15925800" y="93100"/>
            <a:ext cx="1974937" cy="2043554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914400" y="8724900"/>
            <a:ext cx="10480699" cy="6974429"/>
          </a:xfrm>
          <a:prstGeom prst="rect">
            <a:avLst/>
          </a:prstGeom>
        </p:spPr>
      </p:pic>
      <p:sp>
        <p:nvSpPr>
          <p:cNvPr id="2" name="Shape 393">
            <a:extLst>
              <a:ext uri="{FF2B5EF4-FFF2-40B4-BE49-F238E27FC236}">
                <a16:creationId xmlns:a16="http://schemas.microsoft.com/office/drawing/2014/main" id="{BF5D2671-9604-0BF6-8AAD-4D328916A45E}"/>
              </a:ext>
            </a:extLst>
          </p:cNvPr>
          <p:cNvSpPr txBox="1"/>
          <p:nvPr/>
        </p:nvSpPr>
        <p:spPr>
          <a:xfrm>
            <a:off x="4681620" y="816437"/>
            <a:ext cx="8924760" cy="59688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1">
            <a:noAutofit/>
          </a:bodyPr>
          <a:lstStyle/>
          <a:p>
            <a:pPr marL="0" marR="0" lvl="0" indent="0" algn="ctr" rtl="0">
              <a:lnSpc>
                <a:spcPct val="85000"/>
              </a:lnSpc>
              <a:spcBef>
                <a:spcPts val="0"/>
              </a:spcBef>
              <a:buSzPct val="25000"/>
              <a:buNone/>
            </a:pPr>
            <a:r>
              <a:rPr lang="es-ES" sz="4400" b="1" i="0" u="none" strike="noStrike" cap="none" dirty="0">
                <a:solidFill>
                  <a:srgbClr val="CC6666"/>
                </a:solidFill>
                <a:latin typeface="Overlock"/>
                <a:ea typeface="Overlock"/>
                <a:cs typeface="Overlock"/>
                <a:sym typeface="Overlock"/>
              </a:rPr>
              <a:t>APEGO INSEGURO EVITATIVO</a:t>
            </a:r>
          </a:p>
        </p:txBody>
      </p:sp>
      <p:sp>
        <p:nvSpPr>
          <p:cNvPr id="3" name="Shape 394">
            <a:extLst>
              <a:ext uri="{FF2B5EF4-FFF2-40B4-BE49-F238E27FC236}">
                <a16:creationId xmlns:a16="http://schemas.microsoft.com/office/drawing/2014/main" id="{2E7AFE46-D23C-B570-E3CB-D131AE3AAF6C}"/>
              </a:ext>
            </a:extLst>
          </p:cNvPr>
          <p:cNvSpPr txBox="1"/>
          <p:nvPr/>
        </p:nvSpPr>
        <p:spPr>
          <a:xfrm>
            <a:off x="4542240" y="1751377"/>
            <a:ext cx="9203520" cy="37320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1">
            <a:noAutofit/>
          </a:bodyPr>
          <a:lstStyle/>
          <a:p>
            <a:pPr marL="0" marR="0" lvl="0" indent="0" algn="ctr" rtl="0">
              <a:lnSpc>
                <a:spcPct val="85000"/>
              </a:lnSpc>
              <a:spcBef>
                <a:spcPts val="0"/>
              </a:spcBef>
              <a:buSzPct val="25000"/>
              <a:buNone/>
            </a:pPr>
            <a:r>
              <a:rPr lang="es-ES" sz="3200" b="1" i="0" u="none" strike="noStrike" cap="none" dirty="0">
                <a:solidFill>
                  <a:srgbClr val="9EBDA5"/>
                </a:solidFill>
                <a:latin typeface="Overlock"/>
                <a:ea typeface="Overlock"/>
                <a:cs typeface="Overlock"/>
                <a:sym typeface="Overlock"/>
              </a:rPr>
              <a:t>LOS QUE NO PUEDEN PEDIR AYUDA</a:t>
            </a:r>
          </a:p>
        </p:txBody>
      </p:sp>
      <p:sp>
        <p:nvSpPr>
          <p:cNvPr id="6" name="Shape 395">
            <a:extLst>
              <a:ext uri="{FF2B5EF4-FFF2-40B4-BE49-F238E27FC236}">
                <a16:creationId xmlns:a16="http://schemas.microsoft.com/office/drawing/2014/main" id="{D40AC8D0-17B4-832F-27D4-C307E8FA5162}"/>
              </a:ext>
            </a:extLst>
          </p:cNvPr>
          <p:cNvSpPr txBox="1"/>
          <p:nvPr/>
        </p:nvSpPr>
        <p:spPr>
          <a:xfrm>
            <a:off x="3043564" y="3280810"/>
            <a:ext cx="12850860" cy="42878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3080" marR="0" lvl="0" indent="-343080" algn="l" rtl="0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Overlock"/>
              <a:buChar char="•"/>
            </a:pPr>
            <a:r>
              <a:rPr lang="es-ES" sz="2800" b="0" i="0" u="none" strike="noStrike" cap="none" dirty="0">
                <a:solidFill>
                  <a:srgbClr val="FFFFFF"/>
                </a:solidFill>
                <a:latin typeface="Overlock"/>
                <a:ea typeface="Overlock"/>
                <a:cs typeface="Overlock"/>
                <a:sym typeface="Overlock"/>
              </a:rPr>
              <a:t>Temen la dependencia por miedo a no ser correspondidos.</a:t>
            </a:r>
          </a:p>
          <a:p>
            <a:pPr marL="343080" marR="0" lvl="0" indent="-343080" algn="l" rtl="0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Overlock"/>
              <a:buChar char="•"/>
            </a:pPr>
            <a:r>
              <a:rPr lang="es-ES" sz="2800" b="0" i="0" u="none" strike="noStrike" cap="none" dirty="0">
                <a:solidFill>
                  <a:srgbClr val="FFFFFF"/>
                </a:solidFill>
                <a:latin typeface="Overlock"/>
                <a:ea typeface="Overlock"/>
                <a:cs typeface="Overlock"/>
                <a:sym typeface="Overlock"/>
              </a:rPr>
              <a:t>Actitud de defensa ante el miedo a alguien a quien necesita.</a:t>
            </a:r>
          </a:p>
          <a:p>
            <a:pPr marL="343080" marR="0" lvl="0" indent="-343080" algn="l" rtl="0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Overlock"/>
              <a:buChar char="•"/>
            </a:pPr>
            <a:r>
              <a:rPr lang="es-ES" sz="2800" b="0" i="0" u="none" strike="noStrike" cap="none" dirty="0">
                <a:solidFill>
                  <a:srgbClr val="FFFFFF"/>
                </a:solidFill>
                <a:latin typeface="Overlock"/>
                <a:ea typeface="Overlock"/>
                <a:cs typeface="Overlock"/>
                <a:sym typeface="Overlock"/>
              </a:rPr>
              <a:t>Niega su propia necesidad de “sentirse necesitado” por una persona  segura.</a:t>
            </a:r>
          </a:p>
          <a:p>
            <a:pPr marL="343080" marR="0" lvl="0" indent="-343080" algn="l" rtl="0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Overlock"/>
              <a:buChar char="•"/>
            </a:pPr>
            <a:r>
              <a:rPr lang="es-ES" sz="2800" b="0" i="0" u="none" strike="noStrike" cap="none" dirty="0">
                <a:solidFill>
                  <a:srgbClr val="FFFFFF"/>
                </a:solidFill>
                <a:latin typeface="Overlock"/>
                <a:ea typeface="Overlock"/>
                <a:cs typeface="Overlock"/>
                <a:sym typeface="Overlock"/>
              </a:rPr>
              <a:t>Ansiedad y rabia interior hacia la madre que toma como reproche ante personas u objetos.</a:t>
            </a:r>
          </a:p>
          <a:p>
            <a:pPr marL="343080" marR="0" lvl="0" indent="-343080" algn="l" rtl="0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Overlock"/>
              <a:buChar char="•"/>
            </a:pPr>
            <a:r>
              <a:rPr lang="es-ES" sz="2800" b="0" i="0" u="none" strike="noStrike" cap="none" dirty="0">
                <a:solidFill>
                  <a:srgbClr val="FFFFFF"/>
                </a:solidFill>
                <a:latin typeface="Overlock"/>
                <a:ea typeface="Overlock"/>
                <a:cs typeface="Overlock"/>
                <a:sym typeface="Overlock"/>
              </a:rPr>
              <a:t>Incapacidad para tolerar sentimientos desagradables.</a:t>
            </a:r>
          </a:p>
          <a:p>
            <a:pPr marL="343080" marR="0" lvl="0" indent="-343080" algn="l" rtl="0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Overlock"/>
              <a:buChar char="•"/>
            </a:pPr>
            <a:r>
              <a:rPr lang="es-ES" sz="2800" b="0" i="0" u="none" strike="noStrike" cap="none" dirty="0">
                <a:solidFill>
                  <a:srgbClr val="FFFFFF"/>
                </a:solidFill>
                <a:latin typeface="Overlock"/>
                <a:ea typeface="Overlock"/>
                <a:cs typeface="Overlock"/>
                <a:sym typeface="Overlock"/>
              </a:rPr>
              <a:t>Evitación como modo de preservar el orden en su mundo interior y exterior.</a:t>
            </a:r>
          </a:p>
          <a:p>
            <a:pPr marL="343080" marR="0" lvl="0" indent="-343080" algn="l" rtl="0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Overlock"/>
              <a:buChar char="•"/>
            </a:pPr>
            <a:r>
              <a:rPr lang="es-ES" sz="2800" b="0" i="0" u="none" strike="noStrike" cap="none" dirty="0">
                <a:solidFill>
                  <a:srgbClr val="FFFFFF"/>
                </a:solidFill>
                <a:latin typeface="Overlock"/>
                <a:ea typeface="Overlock"/>
                <a:cs typeface="Overlock"/>
                <a:sym typeface="Overlock"/>
              </a:rPr>
              <a:t>En un grado menos grave: niños independientes y seguros.</a:t>
            </a:r>
          </a:p>
        </p:txBody>
      </p:sp>
      <p:pic>
        <p:nvPicPr>
          <p:cNvPr id="7" name="Shape 392">
            <a:extLst>
              <a:ext uri="{FF2B5EF4-FFF2-40B4-BE49-F238E27FC236}">
                <a16:creationId xmlns:a16="http://schemas.microsoft.com/office/drawing/2014/main" id="{B00B12F9-9EC4-4C4F-1CA4-9D6F87F7DEE6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164577" y="886730"/>
            <a:ext cx="3297119" cy="20435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61057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9797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 t="38836" b="38836"/>
          <a:stretch>
            <a:fillRect/>
          </a:stretch>
        </p:blipFill>
        <p:spPr>
          <a:xfrm>
            <a:off x="38100" y="9105900"/>
            <a:ext cx="4419600" cy="986752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5540813" y="-1333500"/>
            <a:ext cx="3961199" cy="3688867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200308">
            <a:off x="15634639" y="-755212"/>
            <a:ext cx="5306722" cy="3377005"/>
          </a:xfrm>
          <a:prstGeom prst="rect">
            <a:avLst/>
          </a:prstGeom>
        </p:spPr>
      </p:pic>
      <p:sp>
        <p:nvSpPr>
          <p:cNvPr id="2" name="Shape 393">
            <a:extLst>
              <a:ext uri="{FF2B5EF4-FFF2-40B4-BE49-F238E27FC236}">
                <a16:creationId xmlns:a16="http://schemas.microsoft.com/office/drawing/2014/main" id="{3CB805BF-EE1D-FADC-47BC-98C4C00ADC01}"/>
              </a:ext>
            </a:extLst>
          </p:cNvPr>
          <p:cNvSpPr txBox="1"/>
          <p:nvPr/>
        </p:nvSpPr>
        <p:spPr>
          <a:xfrm>
            <a:off x="4681620" y="816437"/>
            <a:ext cx="8924760" cy="59688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1">
            <a:noAutofit/>
          </a:bodyPr>
          <a:lstStyle/>
          <a:p>
            <a:pPr marL="0" marR="0" lvl="0" indent="0" algn="ctr" rtl="0">
              <a:lnSpc>
                <a:spcPct val="85000"/>
              </a:lnSpc>
              <a:spcBef>
                <a:spcPts val="0"/>
              </a:spcBef>
              <a:buSzPct val="25000"/>
              <a:buNone/>
            </a:pPr>
            <a:r>
              <a:rPr lang="es-ES" sz="4400" b="1" i="0" u="none" strike="noStrike" cap="none" dirty="0">
                <a:solidFill>
                  <a:srgbClr val="CC6666"/>
                </a:solidFill>
                <a:latin typeface="Overlock"/>
                <a:ea typeface="Overlock"/>
                <a:cs typeface="Overlock"/>
                <a:sym typeface="Overlock"/>
              </a:rPr>
              <a:t>APEGO INSEGURO EVITATIVO</a:t>
            </a:r>
          </a:p>
        </p:txBody>
      </p:sp>
      <p:sp>
        <p:nvSpPr>
          <p:cNvPr id="3" name="Shape 394">
            <a:extLst>
              <a:ext uri="{FF2B5EF4-FFF2-40B4-BE49-F238E27FC236}">
                <a16:creationId xmlns:a16="http://schemas.microsoft.com/office/drawing/2014/main" id="{B99B88ED-D8E7-71AF-08A8-4F2594EA854A}"/>
              </a:ext>
            </a:extLst>
          </p:cNvPr>
          <p:cNvSpPr txBox="1"/>
          <p:nvPr/>
        </p:nvSpPr>
        <p:spPr>
          <a:xfrm>
            <a:off x="4659208" y="1714500"/>
            <a:ext cx="9203520" cy="37320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1">
            <a:noAutofit/>
          </a:bodyPr>
          <a:lstStyle/>
          <a:p>
            <a:pPr marL="0" marR="0" lvl="0" indent="0" algn="ctr" rtl="0">
              <a:lnSpc>
                <a:spcPct val="85000"/>
              </a:lnSpc>
              <a:spcBef>
                <a:spcPts val="0"/>
              </a:spcBef>
              <a:buSzPct val="25000"/>
              <a:buNone/>
            </a:pPr>
            <a:r>
              <a:rPr lang="es-ES" sz="3200" b="1" i="0" u="none" strike="noStrike" cap="none" dirty="0">
                <a:solidFill>
                  <a:srgbClr val="9EBDA5"/>
                </a:solidFill>
                <a:latin typeface="Overlock"/>
                <a:ea typeface="Overlock"/>
                <a:cs typeface="Overlock"/>
                <a:sym typeface="Overlock"/>
              </a:rPr>
              <a:t>LOS QUE NO PUEDEN PEDIR AYUDA</a:t>
            </a:r>
          </a:p>
        </p:txBody>
      </p:sp>
      <p:sp>
        <p:nvSpPr>
          <p:cNvPr id="4" name="Shape 410">
            <a:extLst>
              <a:ext uri="{FF2B5EF4-FFF2-40B4-BE49-F238E27FC236}">
                <a16:creationId xmlns:a16="http://schemas.microsoft.com/office/drawing/2014/main" id="{9E539012-F66A-E0C8-C982-58908B7E3681}"/>
              </a:ext>
            </a:extLst>
          </p:cNvPr>
          <p:cNvSpPr txBox="1"/>
          <p:nvPr/>
        </p:nvSpPr>
        <p:spPr>
          <a:xfrm>
            <a:off x="1066800" y="2471082"/>
            <a:ext cx="16154400" cy="7289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1">
            <a:noAutofit/>
          </a:bodyPr>
          <a:lstStyle/>
          <a:p>
            <a:pPr marL="0" marR="0" lvl="0" indent="0" algn="ctr" rtl="0">
              <a:lnSpc>
                <a:spcPct val="85000"/>
              </a:lnSpc>
              <a:spcBef>
                <a:spcPts val="0"/>
              </a:spcBef>
              <a:buSzPct val="25000"/>
              <a:buNone/>
            </a:pPr>
            <a:r>
              <a:rPr lang="es-ES" sz="5400" b="0" i="0" u="none" strike="noStrike" cap="none" dirty="0">
                <a:solidFill>
                  <a:schemeClr val="bg1"/>
                </a:solidFill>
                <a:latin typeface="Overlock"/>
                <a:ea typeface="Overlock"/>
                <a:cs typeface="Overlock"/>
                <a:sym typeface="Overlock"/>
              </a:rPr>
              <a:t>¿CUÁL ES EL PROCESO DE CAMBIO?</a:t>
            </a:r>
          </a:p>
        </p:txBody>
      </p:sp>
      <p:sp>
        <p:nvSpPr>
          <p:cNvPr id="8" name="Shape 404">
            <a:extLst>
              <a:ext uri="{FF2B5EF4-FFF2-40B4-BE49-F238E27FC236}">
                <a16:creationId xmlns:a16="http://schemas.microsoft.com/office/drawing/2014/main" id="{9C581955-48BE-B9DF-075B-2DE80526536F}"/>
              </a:ext>
            </a:extLst>
          </p:cNvPr>
          <p:cNvSpPr txBox="1"/>
          <p:nvPr/>
        </p:nvSpPr>
        <p:spPr>
          <a:xfrm>
            <a:off x="8305800" y="4469408"/>
            <a:ext cx="2895600" cy="194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1">
            <a:noAutofit/>
          </a:bodyPr>
          <a:lstStyle/>
          <a:p>
            <a:pPr marL="0" marR="0" lvl="0" indent="0" algn="ctr" rtl="0">
              <a:lnSpc>
                <a:spcPct val="85000"/>
              </a:lnSpc>
              <a:spcBef>
                <a:spcPts val="0"/>
              </a:spcBef>
              <a:buSzPct val="25000"/>
              <a:buNone/>
            </a:pPr>
            <a:r>
              <a:rPr lang="es-ES" sz="3200" b="1" dirty="0">
                <a:solidFill>
                  <a:schemeClr val="bg1"/>
                </a:solidFill>
                <a:latin typeface="Overlock"/>
                <a:ea typeface="Overlock"/>
                <a:cs typeface="Overlock"/>
                <a:sym typeface="Overlock"/>
              </a:rPr>
              <a:t>PACIENTE</a:t>
            </a:r>
            <a:endParaRPr lang="es-ES" sz="3200" b="1" i="0" u="none" strike="noStrike" cap="none" dirty="0">
              <a:solidFill>
                <a:schemeClr val="bg1"/>
              </a:solidFill>
              <a:latin typeface="Overlock"/>
              <a:ea typeface="Overlock"/>
              <a:cs typeface="Overlock"/>
              <a:sym typeface="Overlock"/>
            </a:endParaRPr>
          </a:p>
        </p:txBody>
      </p:sp>
      <p:sp>
        <p:nvSpPr>
          <p:cNvPr id="9" name="Shape 406">
            <a:extLst>
              <a:ext uri="{FF2B5EF4-FFF2-40B4-BE49-F238E27FC236}">
                <a16:creationId xmlns:a16="http://schemas.microsoft.com/office/drawing/2014/main" id="{0A03C70F-5557-7595-7CD7-ABDBC3777FD5}"/>
              </a:ext>
            </a:extLst>
          </p:cNvPr>
          <p:cNvSpPr txBox="1"/>
          <p:nvPr/>
        </p:nvSpPr>
        <p:spPr>
          <a:xfrm>
            <a:off x="11672912" y="6243228"/>
            <a:ext cx="1955880" cy="334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1">
            <a:noAutofit/>
          </a:bodyPr>
          <a:lstStyle/>
          <a:p>
            <a:pPr marL="0" marR="0" lvl="0" indent="0" algn="ctr" rtl="0">
              <a:lnSpc>
                <a:spcPct val="85000"/>
              </a:lnSpc>
              <a:spcBef>
                <a:spcPts val="0"/>
              </a:spcBef>
              <a:buSzPct val="25000"/>
              <a:buNone/>
            </a:pPr>
            <a:r>
              <a:rPr lang="es-ES" sz="3200" b="1" i="0" u="none" strike="noStrike" cap="none" dirty="0">
                <a:solidFill>
                  <a:schemeClr val="bg1"/>
                </a:solidFill>
                <a:latin typeface="Overlock"/>
                <a:ea typeface="Overlock"/>
                <a:cs typeface="Overlock"/>
                <a:sym typeface="Overlock"/>
              </a:rPr>
              <a:t>TAREAS</a:t>
            </a:r>
          </a:p>
        </p:txBody>
      </p:sp>
      <p:sp>
        <p:nvSpPr>
          <p:cNvPr id="10" name="Shape 405">
            <a:extLst>
              <a:ext uri="{FF2B5EF4-FFF2-40B4-BE49-F238E27FC236}">
                <a16:creationId xmlns:a16="http://schemas.microsoft.com/office/drawing/2014/main" id="{60AA121B-D9D9-84A0-B074-EDF3A6C6FCC8}"/>
              </a:ext>
            </a:extLst>
          </p:cNvPr>
          <p:cNvSpPr txBox="1"/>
          <p:nvPr/>
        </p:nvSpPr>
        <p:spPr>
          <a:xfrm>
            <a:off x="5410200" y="6243228"/>
            <a:ext cx="2895600" cy="334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1">
            <a:noAutofit/>
          </a:bodyPr>
          <a:lstStyle/>
          <a:p>
            <a:pPr marL="0" marR="0" lvl="0" indent="0" algn="ctr" rtl="0">
              <a:lnSpc>
                <a:spcPct val="85000"/>
              </a:lnSpc>
              <a:spcBef>
                <a:spcPts val="0"/>
              </a:spcBef>
              <a:buSzPct val="25000"/>
              <a:buNone/>
            </a:pPr>
            <a:r>
              <a:rPr lang="es-ES" sz="3200" b="1" dirty="0">
                <a:solidFill>
                  <a:schemeClr val="bg1"/>
                </a:solidFill>
                <a:latin typeface="Overlock"/>
                <a:ea typeface="Overlock"/>
                <a:cs typeface="Overlock"/>
                <a:sym typeface="Overlock"/>
              </a:rPr>
              <a:t>TERAPEUTA</a:t>
            </a:r>
            <a:endParaRPr lang="es-ES" sz="3200" b="1" i="0" u="none" strike="noStrike" cap="none" dirty="0">
              <a:solidFill>
                <a:schemeClr val="bg1"/>
              </a:solidFill>
              <a:latin typeface="Overlock"/>
              <a:ea typeface="Overlock"/>
              <a:cs typeface="Overlock"/>
              <a:sym typeface="Overlock"/>
            </a:endParaRPr>
          </a:p>
        </p:txBody>
      </p:sp>
      <p:cxnSp>
        <p:nvCxnSpPr>
          <p:cNvPr id="11" name="Shape 407">
            <a:extLst>
              <a:ext uri="{FF2B5EF4-FFF2-40B4-BE49-F238E27FC236}">
                <a16:creationId xmlns:a16="http://schemas.microsoft.com/office/drawing/2014/main" id="{226EA81B-690E-15D4-4E16-4541224CFC2E}"/>
              </a:ext>
            </a:extLst>
          </p:cNvPr>
          <p:cNvCxnSpPr>
            <a:cxnSpLocks/>
          </p:cNvCxnSpPr>
          <p:nvPr/>
        </p:nvCxnSpPr>
        <p:spPr>
          <a:xfrm>
            <a:off x="10950601" y="4791263"/>
            <a:ext cx="1524240" cy="1226083"/>
          </a:xfrm>
          <a:prstGeom prst="straightConnector1">
            <a:avLst/>
          </a:prstGeom>
          <a:noFill/>
          <a:ln w="38100" cap="flat" cmpd="sng">
            <a:solidFill>
              <a:srgbClr val="CC6666"/>
            </a:solidFill>
            <a:prstDash val="solid"/>
            <a:miter/>
            <a:headEnd type="none" w="med" len="med"/>
            <a:tailEnd type="triangle" w="lg" len="lg"/>
          </a:ln>
        </p:spPr>
      </p:cxnSp>
      <p:cxnSp>
        <p:nvCxnSpPr>
          <p:cNvPr id="12" name="Shape 407">
            <a:extLst>
              <a:ext uri="{FF2B5EF4-FFF2-40B4-BE49-F238E27FC236}">
                <a16:creationId xmlns:a16="http://schemas.microsoft.com/office/drawing/2014/main" id="{18F942AE-2E19-1BC8-B8D9-AB5D2F72FBB5}"/>
              </a:ext>
            </a:extLst>
          </p:cNvPr>
          <p:cNvCxnSpPr>
            <a:cxnSpLocks/>
          </p:cNvCxnSpPr>
          <p:nvPr/>
        </p:nvCxnSpPr>
        <p:spPr>
          <a:xfrm>
            <a:off x="8556598" y="6480278"/>
            <a:ext cx="3116314" cy="1"/>
          </a:xfrm>
          <a:prstGeom prst="straightConnector1">
            <a:avLst/>
          </a:prstGeom>
          <a:noFill/>
          <a:ln w="38100" cap="flat" cmpd="sng">
            <a:solidFill>
              <a:srgbClr val="CC6666"/>
            </a:solidFill>
            <a:prstDash val="solid"/>
            <a:miter/>
            <a:headEnd type="none" w="med" len="med"/>
            <a:tailEnd type="triangle" w="lg" len="lg"/>
          </a:ln>
        </p:spPr>
      </p:cxnSp>
      <p:cxnSp>
        <p:nvCxnSpPr>
          <p:cNvPr id="17" name="Shape 409">
            <a:extLst>
              <a:ext uri="{FF2B5EF4-FFF2-40B4-BE49-F238E27FC236}">
                <a16:creationId xmlns:a16="http://schemas.microsoft.com/office/drawing/2014/main" id="{21CD7BF2-3021-4E7D-44D4-BD25BA4E7C79}"/>
              </a:ext>
            </a:extLst>
          </p:cNvPr>
          <p:cNvCxnSpPr>
            <a:cxnSpLocks/>
          </p:cNvCxnSpPr>
          <p:nvPr/>
        </p:nvCxnSpPr>
        <p:spPr>
          <a:xfrm flipV="1">
            <a:off x="7337400" y="4796848"/>
            <a:ext cx="1219197" cy="1274385"/>
          </a:xfrm>
          <a:prstGeom prst="straightConnector1">
            <a:avLst/>
          </a:prstGeom>
          <a:noFill/>
          <a:ln w="9525" cap="flat" cmpd="sng">
            <a:solidFill>
              <a:srgbClr val="CC6666"/>
            </a:solidFill>
            <a:prstDash val="solid"/>
            <a:miter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36723380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-2286000" y="-2940204"/>
            <a:ext cx="6969370" cy="5880406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-3770698" y="-1563126"/>
            <a:ext cx="7541395" cy="3126251"/>
          </a:xfrm>
          <a:prstGeom prst="rect">
            <a:avLst/>
          </a:prstGeom>
        </p:spPr>
      </p:pic>
      <p:sp>
        <p:nvSpPr>
          <p:cNvPr id="2" name="Shape 393">
            <a:extLst>
              <a:ext uri="{FF2B5EF4-FFF2-40B4-BE49-F238E27FC236}">
                <a16:creationId xmlns:a16="http://schemas.microsoft.com/office/drawing/2014/main" id="{6787940C-D643-639C-54DE-71843F49E02E}"/>
              </a:ext>
            </a:extLst>
          </p:cNvPr>
          <p:cNvSpPr txBox="1"/>
          <p:nvPr/>
        </p:nvSpPr>
        <p:spPr>
          <a:xfrm>
            <a:off x="4986420" y="1264685"/>
            <a:ext cx="8924760" cy="59688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1">
            <a:noAutofit/>
          </a:bodyPr>
          <a:lstStyle/>
          <a:p>
            <a:pPr marL="0" marR="0" lvl="0" indent="0" algn="ctr" rtl="0">
              <a:lnSpc>
                <a:spcPct val="85000"/>
              </a:lnSpc>
              <a:spcBef>
                <a:spcPts val="0"/>
              </a:spcBef>
              <a:buSzPct val="25000"/>
              <a:buNone/>
            </a:pPr>
            <a:r>
              <a:rPr lang="es-ES" sz="4400" b="1" i="0" u="none" strike="noStrike" cap="none" dirty="0">
                <a:solidFill>
                  <a:srgbClr val="CC6666"/>
                </a:solidFill>
                <a:latin typeface="Overlock"/>
                <a:ea typeface="Overlock"/>
                <a:cs typeface="Overlock"/>
                <a:sym typeface="Overlock"/>
              </a:rPr>
              <a:t>APEGO INSEGURO EVITATIVO</a:t>
            </a:r>
          </a:p>
        </p:txBody>
      </p:sp>
      <p:sp>
        <p:nvSpPr>
          <p:cNvPr id="5" name="Shape 418">
            <a:extLst>
              <a:ext uri="{FF2B5EF4-FFF2-40B4-BE49-F238E27FC236}">
                <a16:creationId xmlns:a16="http://schemas.microsoft.com/office/drawing/2014/main" id="{295E12A7-C680-D15E-2D04-EB23F09E5A22}"/>
              </a:ext>
            </a:extLst>
          </p:cNvPr>
          <p:cNvSpPr txBox="1"/>
          <p:nvPr/>
        </p:nvSpPr>
        <p:spPr>
          <a:xfrm>
            <a:off x="2743200" y="3053709"/>
            <a:ext cx="13411200" cy="63877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lang="es-ES" sz="2800" b="1" i="0" u="none" strike="noStrike" cap="none" dirty="0">
                <a:solidFill>
                  <a:srgbClr val="9EBDA5"/>
                </a:solidFill>
                <a:latin typeface="Overlock"/>
                <a:ea typeface="Overlock"/>
                <a:cs typeface="Overlock"/>
                <a:sym typeface="Overlock"/>
              </a:rPr>
              <a:t>CÓMO ACERCARNOS Y AYUDAR A </a:t>
            </a:r>
            <a:r>
              <a:rPr lang="es-ES" sz="2800" b="1" dirty="0">
                <a:solidFill>
                  <a:srgbClr val="9EBDA5"/>
                </a:solidFill>
                <a:latin typeface="Overlock"/>
                <a:ea typeface="Overlock"/>
                <a:cs typeface="Overlock"/>
                <a:sym typeface="Overlock"/>
              </a:rPr>
              <a:t>ESTAS PERSONAS</a:t>
            </a:r>
            <a:r>
              <a:rPr lang="es-ES" sz="2800" b="1" i="0" u="none" strike="noStrike" cap="none" dirty="0">
                <a:solidFill>
                  <a:srgbClr val="9EBDA5"/>
                </a:solidFill>
                <a:latin typeface="Overlock"/>
                <a:ea typeface="Overlock"/>
                <a:cs typeface="Overlock"/>
                <a:sym typeface="Overlock"/>
              </a:rPr>
              <a:t> …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Noto Sans Symbols"/>
              <a:buChar char="✓"/>
            </a:pPr>
            <a:endParaRPr lang="es-ES" sz="2800" b="1" i="0" u="none" strike="noStrike" cap="none" dirty="0">
              <a:solidFill>
                <a:srgbClr val="9EBDA5"/>
              </a:solidFill>
              <a:latin typeface="Overlock"/>
              <a:ea typeface="Overlock"/>
              <a:cs typeface="Overlock"/>
              <a:sym typeface="Overlock"/>
            </a:endParaRPr>
          </a:p>
          <a:p>
            <a:pPr marL="343080" marR="0" lvl="0" indent="-343080" algn="l" rtl="0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Overlock"/>
              <a:buChar char="✓"/>
            </a:pPr>
            <a:r>
              <a:rPr lang="es-ES" sz="2800" b="1" i="0" u="none" strike="noStrike" cap="none" dirty="0">
                <a:solidFill>
                  <a:srgbClr val="9EBDA5"/>
                </a:solidFill>
                <a:latin typeface="Overlock"/>
                <a:ea typeface="Overlock"/>
                <a:cs typeface="Overlock"/>
                <a:sym typeface="Overlock"/>
              </a:rPr>
              <a:t>Dar tiempo y espacio, (sin invadir…)</a:t>
            </a:r>
          </a:p>
          <a:p>
            <a:pPr marR="0" lvl="0" algn="l" rtl="0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ct val="100000"/>
            </a:pPr>
            <a:r>
              <a:rPr lang="es-ES" sz="2800" b="1" i="0" u="none" strike="noStrike" cap="none" dirty="0">
                <a:solidFill>
                  <a:srgbClr val="9EBDA5"/>
                </a:solidFill>
                <a:latin typeface="Overlock"/>
                <a:ea typeface="Overlock"/>
                <a:cs typeface="Overlock"/>
                <a:sym typeface="Overlock"/>
              </a:rPr>
              <a:t> </a:t>
            </a:r>
          </a:p>
          <a:p>
            <a:pPr marL="343080" marR="0" lvl="0" indent="-343080" algn="l" rtl="0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Overlock"/>
              <a:buChar char="✓"/>
            </a:pPr>
            <a:r>
              <a:rPr lang="es-ES" sz="2800" b="1" i="0" u="none" strike="noStrike" cap="none" dirty="0">
                <a:solidFill>
                  <a:srgbClr val="9EBDA5"/>
                </a:solidFill>
                <a:latin typeface="Overlock"/>
                <a:ea typeface="Overlock"/>
                <a:cs typeface="Overlock"/>
                <a:sym typeface="Overlock"/>
              </a:rPr>
              <a:t>Uso de una tarea o medio como forma de barrera emocional. Que entiendan que nos relacionamos de forma indirecta a través de un objeto intermedio.</a:t>
            </a:r>
          </a:p>
          <a:p>
            <a:pPr marL="285840" marR="0" lvl="0" indent="-285840" algn="l" rtl="0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Calibri"/>
              <a:buChar char="✓"/>
            </a:pPr>
            <a:endParaRPr lang="es-ES" sz="2800" b="1" i="0" u="none" strike="noStrike" cap="none" dirty="0">
              <a:solidFill>
                <a:srgbClr val="9EBDA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3080" marR="0" lvl="0" indent="-343080" algn="l" rtl="0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Overlock"/>
              <a:buChar char="✓"/>
            </a:pPr>
            <a:r>
              <a:rPr lang="es-ES" sz="2800" b="1" i="0" u="none" strike="noStrike" cap="none" dirty="0">
                <a:solidFill>
                  <a:srgbClr val="9EBDA5"/>
                </a:solidFill>
                <a:latin typeface="Overlock"/>
                <a:ea typeface="Overlock"/>
                <a:cs typeface="Overlock"/>
                <a:sym typeface="Overlock"/>
              </a:rPr>
              <a:t>Para trabajar con ellos en tareas diarias y/o nuevas actividades, les ayuda: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lang="es-ES" sz="2800" b="1" i="0" u="none" strike="noStrike" cap="none" dirty="0">
                <a:solidFill>
                  <a:srgbClr val="9EBDA5"/>
                </a:solidFill>
                <a:latin typeface="Overlock"/>
                <a:ea typeface="Overlock"/>
                <a:cs typeface="Overlock"/>
                <a:sym typeface="Overlock"/>
              </a:rPr>
              <a:t>	   - tareas definidas y estructuradas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lang="es-ES" sz="2800" b="1" i="0" u="none" strike="noStrike" cap="none" dirty="0">
                <a:solidFill>
                  <a:srgbClr val="9EBDA5"/>
                </a:solidFill>
                <a:latin typeface="Overlock"/>
                <a:ea typeface="Overlock"/>
                <a:cs typeface="Overlock"/>
                <a:sym typeface="Overlock"/>
              </a:rPr>
              <a:t>	   - material manipulativo</a:t>
            </a:r>
          </a:p>
          <a:p>
            <a:pPr marL="343080" marR="0" lvl="0" indent="-343080" algn="l" rtl="0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Overlock"/>
              <a:buChar char="✓"/>
            </a:pPr>
            <a:endParaRPr lang="es-ES" sz="2800" b="1" i="0" u="none" strike="noStrike" cap="none" dirty="0">
              <a:solidFill>
                <a:srgbClr val="9EBDA5"/>
              </a:solidFill>
              <a:latin typeface="Overlock"/>
              <a:ea typeface="Overlock"/>
              <a:cs typeface="Overlock"/>
              <a:sym typeface="Overlock"/>
            </a:endParaRPr>
          </a:p>
          <a:p>
            <a:pPr marL="343080" marR="0" lvl="0" indent="-343080" algn="l" rtl="0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Overlock"/>
              <a:buChar char="✓"/>
            </a:pPr>
            <a:r>
              <a:rPr lang="es-ES" sz="2800" b="1" i="0" u="none" strike="noStrike" cap="none" dirty="0">
                <a:solidFill>
                  <a:srgbClr val="9EBDA5"/>
                </a:solidFill>
                <a:latin typeface="Overlock"/>
                <a:ea typeface="Overlock"/>
                <a:cs typeface="Overlock"/>
                <a:sym typeface="Overlock"/>
              </a:rPr>
              <a:t>Estar atentos a ofrecerles nuestra ayuda, no van a pedirla</a:t>
            </a:r>
          </a:p>
          <a:p>
            <a:pPr marL="343080" marR="0" lvl="0" indent="-343080" algn="l" rtl="0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Overlock"/>
              <a:buChar char="✓"/>
            </a:pPr>
            <a:endParaRPr lang="es-ES" sz="2800" b="1" i="0" u="none" strike="noStrike" cap="none" dirty="0">
              <a:solidFill>
                <a:srgbClr val="9EBDA5"/>
              </a:solidFill>
              <a:latin typeface="Overlock"/>
              <a:ea typeface="Overlock"/>
              <a:cs typeface="Overlock"/>
              <a:sym typeface="Overlock"/>
            </a:endParaRPr>
          </a:p>
        </p:txBody>
      </p:sp>
    </p:spTree>
    <p:extLst>
      <p:ext uri="{BB962C8B-B14F-4D97-AF65-F5344CB8AC3E}">
        <p14:creationId xmlns:p14="http://schemas.microsoft.com/office/powerpoint/2010/main" val="1395857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BF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 l="1678" r="1678"/>
          <a:stretch>
            <a:fillRect/>
          </a:stretch>
        </p:blipFill>
        <p:spPr>
          <a:xfrm>
            <a:off x="15925800" y="93100"/>
            <a:ext cx="1974937" cy="2043554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914400" y="8724900"/>
            <a:ext cx="10480699" cy="6974429"/>
          </a:xfrm>
          <a:prstGeom prst="rect">
            <a:avLst/>
          </a:prstGeom>
        </p:spPr>
      </p:pic>
      <p:sp>
        <p:nvSpPr>
          <p:cNvPr id="2" name="Shape 393">
            <a:extLst>
              <a:ext uri="{FF2B5EF4-FFF2-40B4-BE49-F238E27FC236}">
                <a16:creationId xmlns:a16="http://schemas.microsoft.com/office/drawing/2014/main" id="{BF5D2671-9604-0BF6-8AAD-4D328916A45E}"/>
              </a:ext>
            </a:extLst>
          </p:cNvPr>
          <p:cNvSpPr txBox="1"/>
          <p:nvPr/>
        </p:nvSpPr>
        <p:spPr>
          <a:xfrm>
            <a:off x="4681620" y="816437"/>
            <a:ext cx="8924760" cy="59688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1">
            <a:noAutofit/>
          </a:bodyPr>
          <a:lstStyle/>
          <a:p>
            <a:pPr marL="0" marR="0" lvl="0" indent="0" algn="ctr" rtl="0">
              <a:lnSpc>
                <a:spcPct val="85000"/>
              </a:lnSpc>
              <a:spcBef>
                <a:spcPts val="0"/>
              </a:spcBef>
              <a:buSzPct val="25000"/>
              <a:buNone/>
            </a:pPr>
            <a:r>
              <a:rPr lang="es-ES" sz="4400" b="1" i="0" u="none" strike="noStrike" cap="none" dirty="0">
                <a:solidFill>
                  <a:srgbClr val="CC6666"/>
                </a:solidFill>
                <a:latin typeface="Overlock"/>
                <a:ea typeface="Overlock"/>
                <a:cs typeface="Overlock"/>
                <a:sym typeface="Overlock"/>
              </a:rPr>
              <a:t>APEGO INSEGURO EVITATIVO</a:t>
            </a:r>
          </a:p>
        </p:txBody>
      </p:sp>
      <p:sp>
        <p:nvSpPr>
          <p:cNvPr id="3" name="Shape 394">
            <a:extLst>
              <a:ext uri="{FF2B5EF4-FFF2-40B4-BE49-F238E27FC236}">
                <a16:creationId xmlns:a16="http://schemas.microsoft.com/office/drawing/2014/main" id="{2E7AFE46-D23C-B570-E3CB-D131AE3AAF6C}"/>
              </a:ext>
            </a:extLst>
          </p:cNvPr>
          <p:cNvSpPr txBox="1"/>
          <p:nvPr/>
        </p:nvSpPr>
        <p:spPr>
          <a:xfrm>
            <a:off x="4542240" y="1751377"/>
            <a:ext cx="9203520" cy="37320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1">
            <a:noAutofit/>
          </a:bodyPr>
          <a:lstStyle/>
          <a:p>
            <a:pPr marL="0" marR="0" lvl="0" indent="0" algn="ctr" rtl="0">
              <a:lnSpc>
                <a:spcPct val="85000"/>
              </a:lnSpc>
              <a:spcBef>
                <a:spcPts val="0"/>
              </a:spcBef>
              <a:buSzPct val="25000"/>
              <a:buNone/>
            </a:pPr>
            <a:r>
              <a:rPr lang="es-ES" sz="3200" b="1" i="0" u="none" strike="noStrike" cap="none" dirty="0">
                <a:solidFill>
                  <a:srgbClr val="9EBDA5"/>
                </a:solidFill>
                <a:latin typeface="Overlock"/>
                <a:ea typeface="Overlock"/>
                <a:cs typeface="Overlock"/>
                <a:sym typeface="Overlock"/>
              </a:rPr>
              <a:t>Cómo se comporta una persona adulta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BC2D2944-2788-EFCE-297D-624BAC0C46B4}"/>
              </a:ext>
            </a:extLst>
          </p:cNvPr>
          <p:cNvSpPr txBox="1"/>
          <p:nvPr/>
        </p:nvSpPr>
        <p:spPr>
          <a:xfrm>
            <a:off x="3657600" y="3651339"/>
            <a:ext cx="12192000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s-ES" sz="280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Evita la cercanía emocional en las relaciones.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s-ES" sz="2800" i="0" dirty="0"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s-ES" sz="280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Sienten que sus parejas son empalagosas cuando simplemente quieren acercarse emocionalmente.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s-ES" sz="2800" i="0" dirty="0"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s-ES" sz="280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Se retrae y afronta situaciones difíciles solo.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s-ES" sz="280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s-ES" sz="280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Reprime las emociones.</a:t>
            </a:r>
          </a:p>
        </p:txBody>
      </p:sp>
    </p:spTree>
    <p:extLst>
      <p:ext uri="{BB962C8B-B14F-4D97-AF65-F5344CB8AC3E}">
        <p14:creationId xmlns:p14="http://schemas.microsoft.com/office/powerpoint/2010/main" val="39726478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EBDA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 l="1678" r="1678"/>
          <a:stretch>
            <a:fillRect/>
          </a:stretch>
        </p:blipFill>
        <p:spPr>
          <a:xfrm>
            <a:off x="457200" y="7620"/>
            <a:ext cx="1974937" cy="2043554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9152961" y="8801100"/>
            <a:ext cx="16652899" cy="6974429"/>
          </a:xfrm>
          <a:prstGeom prst="rect">
            <a:avLst/>
          </a:prstGeom>
        </p:spPr>
      </p:pic>
      <p:sp>
        <p:nvSpPr>
          <p:cNvPr id="2" name="Shape 425">
            <a:extLst>
              <a:ext uri="{FF2B5EF4-FFF2-40B4-BE49-F238E27FC236}">
                <a16:creationId xmlns:a16="http://schemas.microsoft.com/office/drawing/2014/main" id="{486BC354-831A-D37E-3535-DEED75B3E170}"/>
              </a:ext>
            </a:extLst>
          </p:cNvPr>
          <p:cNvSpPr txBox="1"/>
          <p:nvPr/>
        </p:nvSpPr>
        <p:spPr>
          <a:xfrm>
            <a:off x="4622758" y="466832"/>
            <a:ext cx="9042479" cy="59688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1">
            <a:noAutofit/>
          </a:bodyPr>
          <a:lstStyle/>
          <a:p>
            <a:pPr marL="0" marR="0" lvl="0" indent="0" algn="ctr" rtl="0">
              <a:lnSpc>
                <a:spcPct val="85000"/>
              </a:lnSpc>
              <a:spcBef>
                <a:spcPts val="0"/>
              </a:spcBef>
              <a:buSzPct val="25000"/>
              <a:buNone/>
            </a:pPr>
            <a:r>
              <a:rPr lang="es-ES" sz="4400" b="1" i="0" u="none" strike="noStrike" cap="none" dirty="0">
                <a:solidFill>
                  <a:srgbClr val="CC6666"/>
                </a:solidFill>
                <a:latin typeface="Overlock"/>
                <a:ea typeface="Overlock"/>
                <a:cs typeface="Overlock"/>
                <a:sym typeface="Overlock"/>
              </a:rPr>
              <a:t>APEGO ANSIOSO/AMBIVALENTE</a:t>
            </a:r>
          </a:p>
        </p:txBody>
      </p:sp>
      <p:sp>
        <p:nvSpPr>
          <p:cNvPr id="3" name="Shape 426">
            <a:extLst>
              <a:ext uri="{FF2B5EF4-FFF2-40B4-BE49-F238E27FC236}">
                <a16:creationId xmlns:a16="http://schemas.microsoft.com/office/drawing/2014/main" id="{D04D8F77-0621-D6D4-D2E9-3870E5C1F410}"/>
              </a:ext>
            </a:extLst>
          </p:cNvPr>
          <p:cNvSpPr txBox="1"/>
          <p:nvPr/>
        </p:nvSpPr>
        <p:spPr>
          <a:xfrm>
            <a:off x="3746734" y="1750194"/>
            <a:ext cx="10812454" cy="59688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1">
            <a:noAutofit/>
          </a:bodyPr>
          <a:lstStyle/>
          <a:p>
            <a:pPr marL="0" marR="0" lvl="0" indent="0" algn="ctr" rtl="0">
              <a:lnSpc>
                <a:spcPct val="85000"/>
              </a:lnSpc>
              <a:spcBef>
                <a:spcPts val="0"/>
              </a:spcBef>
              <a:buSzPct val="25000"/>
              <a:buNone/>
            </a:pPr>
            <a:r>
              <a:rPr lang="es-ES" sz="3200" b="0" i="0" u="none" strike="noStrike" cap="none" dirty="0">
                <a:solidFill>
                  <a:srgbClr val="DAB74F"/>
                </a:solidFill>
                <a:latin typeface="Overlock"/>
                <a:ea typeface="Overlock"/>
                <a:cs typeface="Overlock"/>
                <a:sym typeface="Overlock"/>
              </a:rPr>
              <a:t>LOS QUE SIENTEN MIEDO A LA SEPARACIÓN</a:t>
            </a:r>
          </a:p>
        </p:txBody>
      </p:sp>
      <p:sp>
        <p:nvSpPr>
          <p:cNvPr id="6" name="Shape 427">
            <a:extLst>
              <a:ext uri="{FF2B5EF4-FFF2-40B4-BE49-F238E27FC236}">
                <a16:creationId xmlns:a16="http://schemas.microsoft.com/office/drawing/2014/main" id="{FE236978-11D0-B7BB-482C-B26CC42D8BED}"/>
              </a:ext>
            </a:extLst>
          </p:cNvPr>
          <p:cNvSpPr txBox="1"/>
          <p:nvPr/>
        </p:nvSpPr>
        <p:spPr>
          <a:xfrm>
            <a:off x="1177900" y="2857500"/>
            <a:ext cx="16652899" cy="28349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85840" marR="0" lvl="0" indent="-285840" algn="l" rtl="0">
              <a:lnSpc>
                <a:spcPct val="1500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Overlock"/>
              <a:buChar char="•"/>
            </a:pPr>
            <a:r>
              <a:rPr lang="es-ES" sz="2800" b="0" i="0" u="none" strike="noStrike" cap="none" dirty="0">
                <a:solidFill>
                  <a:srgbClr val="FFFFFF"/>
                </a:solidFill>
                <a:latin typeface="Overlock"/>
                <a:ea typeface="Overlock"/>
                <a:cs typeface="Overlock"/>
                <a:sym typeface="Overlock"/>
              </a:rPr>
              <a:t>Quieren el contacto corporal íntimo y se enfadan porque no los cogen o no los cogen tanto como quieren.</a:t>
            </a:r>
          </a:p>
          <a:p>
            <a:pPr marL="285840" marR="0" lvl="0" indent="-285840" algn="l" rtl="0">
              <a:lnSpc>
                <a:spcPct val="1500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Overlock"/>
              <a:buChar char="•"/>
            </a:pPr>
            <a:r>
              <a:rPr lang="es-ES" sz="2800" b="0" i="0" u="none" strike="noStrike" cap="none" dirty="0">
                <a:solidFill>
                  <a:srgbClr val="FFFFFF"/>
                </a:solidFill>
                <a:latin typeface="Overlock"/>
                <a:ea typeface="Overlock"/>
                <a:cs typeface="Overlock"/>
                <a:sym typeface="Overlock"/>
              </a:rPr>
              <a:t>No confían en la aparente disponibilidad del adulto.</a:t>
            </a:r>
          </a:p>
          <a:p>
            <a:pPr marL="285840" marR="0" lvl="0" indent="-285840" algn="l" rtl="0">
              <a:lnSpc>
                <a:spcPct val="1500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Overlock"/>
              <a:buChar char="•"/>
            </a:pPr>
            <a:r>
              <a:rPr lang="es-ES" sz="2800" b="0" i="0" u="none" strike="noStrike" cap="none" dirty="0">
                <a:solidFill>
                  <a:srgbClr val="FFFFFF"/>
                </a:solidFill>
                <a:latin typeface="Overlock"/>
                <a:ea typeface="Overlock"/>
                <a:cs typeface="Overlock"/>
                <a:sym typeface="Overlock"/>
              </a:rPr>
              <a:t>Fluidez verbal para intentar manipular o dominar al adulto.</a:t>
            </a:r>
          </a:p>
          <a:p>
            <a:pPr marL="285840" marR="0" lvl="0" indent="-285840" algn="l" rtl="0">
              <a:lnSpc>
                <a:spcPct val="1500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Overlock"/>
              <a:buChar char="•"/>
            </a:pPr>
            <a:r>
              <a:rPr lang="es-ES" sz="2800" b="0" i="0" u="none" strike="noStrike" cap="none" dirty="0">
                <a:solidFill>
                  <a:srgbClr val="FFFFFF"/>
                </a:solidFill>
                <a:latin typeface="Overlock"/>
                <a:ea typeface="Overlock"/>
                <a:cs typeface="Overlock"/>
                <a:sym typeface="Overlock"/>
              </a:rPr>
              <a:t>Necesidad de estar sólo con un adulto aunque puede mostrar hostilidad cuando está con el mismo.</a:t>
            </a:r>
          </a:p>
          <a:p>
            <a:pPr marL="285840" marR="0" lvl="0" indent="-285840" algn="l" rtl="0">
              <a:lnSpc>
                <a:spcPct val="1500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Overlock"/>
              <a:buChar char="•"/>
            </a:pPr>
            <a:r>
              <a:rPr lang="es-ES" sz="2800" b="0" i="0" u="none" strike="noStrike" cap="none" dirty="0">
                <a:solidFill>
                  <a:srgbClr val="FFFFFF"/>
                </a:solidFill>
                <a:latin typeface="Overlock"/>
                <a:ea typeface="Overlock"/>
                <a:cs typeface="Overlock"/>
                <a:sym typeface="Overlock"/>
              </a:rPr>
              <a:t>Distracción en la tarea por miedo a perder la atención.</a:t>
            </a:r>
          </a:p>
          <a:p>
            <a:pPr marL="285840" marR="0" lvl="0" indent="-285840" algn="l" rtl="0">
              <a:lnSpc>
                <a:spcPct val="1500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Overlock"/>
              <a:buChar char="•"/>
            </a:pPr>
            <a:r>
              <a:rPr lang="es-ES" sz="2800" b="0" i="0" u="none" strike="noStrike" cap="none" dirty="0">
                <a:solidFill>
                  <a:srgbClr val="FFFFFF"/>
                </a:solidFill>
                <a:latin typeface="Overlock"/>
                <a:ea typeface="Overlock"/>
                <a:cs typeface="Overlock"/>
                <a:sym typeface="Overlock"/>
              </a:rPr>
              <a:t>Conducta muy dominante e impopular (sobre todo en niñas).</a:t>
            </a:r>
          </a:p>
          <a:p>
            <a:pPr marL="285840" marR="0" lvl="0" indent="-285840" algn="l" rtl="0">
              <a:lnSpc>
                <a:spcPct val="1500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Overlock"/>
              <a:buChar char="•"/>
            </a:pPr>
            <a:r>
              <a:rPr lang="es-ES" sz="2800" b="0" i="0" u="none" strike="noStrike" cap="none" dirty="0">
                <a:solidFill>
                  <a:srgbClr val="FFFFFF"/>
                </a:solidFill>
                <a:latin typeface="Overlock"/>
                <a:ea typeface="Overlock"/>
                <a:cs typeface="Overlock"/>
                <a:sym typeface="Overlock"/>
              </a:rPr>
              <a:t>Accidentes, lesiones y enfermedades derivadas del miedo a ir a la escuela por separarse de la madre.</a:t>
            </a:r>
          </a:p>
        </p:txBody>
      </p:sp>
    </p:spTree>
    <p:extLst>
      <p:ext uri="{BB962C8B-B14F-4D97-AF65-F5344CB8AC3E}">
        <p14:creationId xmlns:p14="http://schemas.microsoft.com/office/powerpoint/2010/main" val="660798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BF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 l="1678" r="1678"/>
          <a:stretch>
            <a:fillRect/>
          </a:stretch>
        </p:blipFill>
        <p:spPr>
          <a:xfrm>
            <a:off x="16002000" y="7734300"/>
            <a:ext cx="1974937" cy="2043554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0800000">
            <a:off x="-4724400" y="-4610100"/>
            <a:ext cx="10480699" cy="6974429"/>
          </a:xfrm>
          <a:prstGeom prst="rect">
            <a:avLst/>
          </a:prstGeom>
        </p:spPr>
      </p:pic>
      <p:sp>
        <p:nvSpPr>
          <p:cNvPr id="2" name="Shape 425">
            <a:extLst>
              <a:ext uri="{FF2B5EF4-FFF2-40B4-BE49-F238E27FC236}">
                <a16:creationId xmlns:a16="http://schemas.microsoft.com/office/drawing/2014/main" id="{05E0A7E0-AD50-B8E9-F9E3-10703F802B69}"/>
              </a:ext>
            </a:extLst>
          </p:cNvPr>
          <p:cNvSpPr txBox="1"/>
          <p:nvPr/>
        </p:nvSpPr>
        <p:spPr>
          <a:xfrm>
            <a:off x="4622758" y="466832"/>
            <a:ext cx="9042479" cy="59688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1">
            <a:noAutofit/>
          </a:bodyPr>
          <a:lstStyle/>
          <a:p>
            <a:pPr marL="0" marR="0" lvl="0" indent="0" algn="ctr" rtl="0">
              <a:lnSpc>
                <a:spcPct val="85000"/>
              </a:lnSpc>
              <a:spcBef>
                <a:spcPts val="0"/>
              </a:spcBef>
              <a:buSzPct val="25000"/>
              <a:buNone/>
            </a:pPr>
            <a:r>
              <a:rPr lang="es-ES" sz="4400" b="1" i="0" u="none" strike="noStrike" cap="none" dirty="0">
                <a:solidFill>
                  <a:srgbClr val="CC6666"/>
                </a:solidFill>
                <a:latin typeface="Overlock"/>
                <a:ea typeface="Overlock"/>
                <a:cs typeface="Overlock"/>
                <a:sym typeface="Overlock"/>
              </a:rPr>
              <a:t>APEGO ANSIOSO/AMBIVALENTE</a:t>
            </a:r>
          </a:p>
        </p:txBody>
      </p:sp>
      <p:sp>
        <p:nvSpPr>
          <p:cNvPr id="3" name="Shape 435">
            <a:extLst>
              <a:ext uri="{FF2B5EF4-FFF2-40B4-BE49-F238E27FC236}">
                <a16:creationId xmlns:a16="http://schemas.microsoft.com/office/drawing/2014/main" id="{AF60C4BF-6EF9-D012-F9AA-603804A87DA1}"/>
              </a:ext>
            </a:extLst>
          </p:cNvPr>
          <p:cNvSpPr txBox="1"/>
          <p:nvPr/>
        </p:nvSpPr>
        <p:spPr>
          <a:xfrm>
            <a:off x="5393165" y="2042850"/>
            <a:ext cx="7501664" cy="64296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1">
            <a:noAutofit/>
          </a:bodyPr>
          <a:lstStyle/>
          <a:p>
            <a:pPr marL="0" marR="0" lvl="0" indent="0" algn="ctr" rtl="0">
              <a:lnSpc>
                <a:spcPct val="85000"/>
              </a:lnSpc>
              <a:spcBef>
                <a:spcPts val="0"/>
              </a:spcBef>
              <a:buSzPct val="25000"/>
              <a:buNone/>
            </a:pPr>
            <a:r>
              <a:rPr lang="es-ES" sz="3200" b="0" i="0" u="none" strike="noStrike" cap="none" dirty="0">
                <a:solidFill>
                  <a:schemeClr val="bg1"/>
                </a:solidFill>
                <a:latin typeface="Overlock"/>
                <a:ea typeface="Overlock"/>
                <a:cs typeface="Overlock"/>
                <a:sym typeface="Overlock"/>
              </a:rPr>
              <a:t>LOS </a:t>
            </a:r>
            <a:r>
              <a:rPr lang="es-ES" sz="3200" dirty="0">
                <a:solidFill>
                  <a:schemeClr val="bg1"/>
                </a:solidFill>
                <a:latin typeface="Overlock"/>
                <a:ea typeface="Overlock"/>
                <a:cs typeface="Overlock"/>
                <a:sym typeface="Overlock"/>
              </a:rPr>
              <a:t>PACIENTES</a:t>
            </a:r>
            <a:r>
              <a:rPr lang="es-ES" sz="3200" b="0" i="0" u="none" strike="noStrike" cap="none" dirty="0">
                <a:solidFill>
                  <a:schemeClr val="bg1"/>
                </a:solidFill>
                <a:latin typeface="Overlock"/>
                <a:ea typeface="Overlock"/>
                <a:cs typeface="Overlock"/>
                <a:sym typeface="Overlock"/>
              </a:rPr>
              <a:t> CON MIEDO A LA SEPARACIÓN</a:t>
            </a:r>
          </a:p>
        </p:txBody>
      </p:sp>
      <p:sp>
        <p:nvSpPr>
          <p:cNvPr id="6" name="Shape 410">
            <a:extLst>
              <a:ext uri="{FF2B5EF4-FFF2-40B4-BE49-F238E27FC236}">
                <a16:creationId xmlns:a16="http://schemas.microsoft.com/office/drawing/2014/main" id="{114EB42E-F9A8-C548-C7F9-6839B7561925}"/>
              </a:ext>
            </a:extLst>
          </p:cNvPr>
          <p:cNvSpPr txBox="1"/>
          <p:nvPr/>
        </p:nvSpPr>
        <p:spPr>
          <a:xfrm>
            <a:off x="817139" y="3343468"/>
            <a:ext cx="16154400" cy="7289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1">
            <a:noAutofit/>
          </a:bodyPr>
          <a:lstStyle/>
          <a:p>
            <a:pPr marL="0" marR="0" lvl="0" indent="0" algn="ctr" rtl="0">
              <a:lnSpc>
                <a:spcPct val="85000"/>
              </a:lnSpc>
              <a:spcBef>
                <a:spcPts val="0"/>
              </a:spcBef>
              <a:buSzPct val="25000"/>
              <a:buNone/>
            </a:pPr>
            <a:r>
              <a:rPr lang="es-ES" sz="5400" b="0" i="0" u="none" strike="noStrike" cap="none" dirty="0">
                <a:solidFill>
                  <a:schemeClr val="bg1"/>
                </a:solidFill>
                <a:latin typeface="Overlock"/>
                <a:ea typeface="Overlock"/>
                <a:cs typeface="Overlock"/>
                <a:sym typeface="Overlock"/>
              </a:rPr>
              <a:t>¿CUÁL ES EL PROCESO DE CAMBIO?</a:t>
            </a:r>
          </a:p>
        </p:txBody>
      </p:sp>
      <p:sp>
        <p:nvSpPr>
          <p:cNvPr id="7" name="Shape 404">
            <a:extLst>
              <a:ext uri="{FF2B5EF4-FFF2-40B4-BE49-F238E27FC236}">
                <a16:creationId xmlns:a16="http://schemas.microsoft.com/office/drawing/2014/main" id="{37BC2BDF-CEC1-5829-B205-0A86E15594DF}"/>
              </a:ext>
            </a:extLst>
          </p:cNvPr>
          <p:cNvSpPr txBox="1"/>
          <p:nvPr/>
        </p:nvSpPr>
        <p:spPr>
          <a:xfrm>
            <a:off x="8305800" y="4469408"/>
            <a:ext cx="2895600" cy="194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1">
            <a:noAutofit/>
          </a:bodyPr>
          <a:lstStyle/>
          <a:p>
            <a:pPr marL="0" marR="0" lvl="0" indent="0" algn="ctr" rtl="0">
              <a:lnSpc>
                <a:spcPct val="85000"/>
              </a:lnSpc>
              <a:spcBef>
                <a:spcPts val="0"/>
              </a:spcBef>
              <a:buSzPct val="25000"/>
              <a:buNone/>
            </a:pPr>
            <a:r>
              <a:rPr lang="es-ES" sz="3200" b="1" dirty="0">
                <a:solidFill>
                  <a:schemeClr val="bg1"/>
                </a:solidFill>
                <a:latin typeface="Overlock"/>
                <a:ea typeface="Overlock"/>
                <a:cs typeface="Overlock"/>
                <a:sym typeface="Overlock"/>
              </a:rPr>
              <a:t>PACIENTE</a:t>
            </a:r>
            <a:endParaRPr lang="es-ES" sz="3200" b="1" i="0" u="none" strike="noStrike" cap="none" dirty="0">
              <a:solidFill>
                <a:schemeClr val="bg1"/>
              </a:solidFill>
              <a:latin typeface="Overlock"/>
              <a:ea typeface="Overlock"/>
              <a:cs typeface="Overlock"/>
              <a:sym typeface="Overlock"/>
            </a:endParaRPr>
          </a:p>
        </p:txBody>
      </p:sp>
      <p:sp>
        <p:nvSpPr>
          <p:cNvPr id="8" name="Shape 406">
            <a:extLst>
              <a:ext uri="{FF2B5EF4-FFF2-40B4-BE49-F238E27FC236}">
                <a16:creationId xmlns:a16="http://schemas.microsoft.com/office/drawing/2014/main" id="{354887DC-FED6-7EBF-0649-41788A7A43D2}"/>
              </a:ext>
            </a:extLst>
          </p:cNvPr>
          <p:cNvSpPr txBox="1"/>
          <p:nvPr/>
        </p:nvSpPr>
        <p:spPr>
          <a:xfrm>
            <a:off x="11672912" y="6243228"/>
            <a:ext cx="1955880" cy="334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1">
            <a:noAutofit/>
          </a:bodyPr>
          <a:lstStyle/>
          <a:p>
            <a:pPr marL="0" marR="0" lvl="0" indent="0" algn="ctr" rtl="0">
              <a:lnSpc>
                <a:spcPct val="85000"/>
              </a:lnSpc>
              <a:spcBef>
                <a:spcPts val="0"/>
              </a:spcBef>
              <a:buSzPct val="25000"/>
              <a:buNone/>
            </a:pPr>
            <a:r>
              <a:rPr lang="es-ES" sz="3200" b="1" i="0" u="none" strike="noStrike" cap="none" dirty="0">
                <a:solidFill>
                  <a:schemeClr val="bg1"/>
                </a:solidFill>
                <a:latin typeface="Overlock"/>
                <a:ea typeface="Overlock"/>
                <a:cs typeface="Overlock"/>
                <a:sym typeface="Overlock"/>
              </a:rPr>
              <a:t>TAREAS</a:t>
            </a:r>
          </a:p>
        </p:txBody>
      </p:sp>
      <p:sp>
        <p:nvSpPr>
          <p:cNvPr id="9" name="Shape 405">
            <a:extLst>
              <a:ext uri="{FF2B5EF4-FFF2-40B4-BE49-F238E27FC236}">
                <a16:creationId xmlns:a16="http://schemas.microsoft.com/office/drawing/2014/main" id="{F303FE5A-8974-970A-F820-B491B34B8710}"/>
              </a:ext>
            </a:extLst>
          </p:cNvPr>
          <p:cNvSpPr txBox="1"/>
          <p:nvPr/>
        </p:nvSpPr>
        <p:spPr>
          <a:xfrm>
            <a:off x="5410200" y="6243228"/>
            <a:ext cx="2895600" cy="334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1">
            <a:noAutofit/>
          </a:bodyPr>
          <a:lstStyle/>
          <a:p>
            <a:pPr marL="0" marR="0" lvl="0" indent="0" algn="ctr" rtl="0">
              <a:lnSpc>
                <a:spcPct val="85000"/>
              </a:lnSpc>
              <a:spcBef>
                <a:spcPts val="0"/>
              </a:spcBef>
              <a:buSzPct val="25000"/>
              <a:buNone/>
            </a:pPr>
            <a:r>
              <a:rPr lang="es-ES" sz="3200" b="1" dirty="0">
                <a:solidFill>
                  <a:schemeClr val="bg1"/>
                </a:solidFill>
                <a:latin typeface="Overlock"/>
                <a:ea typeface="Overlock"/>
                <a:cs typeface="Overlock"/>
                <a:sym typeface="Overlock"/>
              </a:rPr>
              <a:t>TERAPEUTA</a:t>
            </a:r>
            <a:endParaRPr lang="es-ES" sz="3200" b="1" i="0" u="none" strike="noStrike" cap="none" dirty="0">
              <a:solidFill>
                <a:schemeClr val="bg1"/>
              </a:solidFill>
              <a:latin typeface="Overlock"/>
              <a:ea typeface="Overlock"/>
              <a:cs typeface="Overlock"/>
              <a:sym typeface="Overlock"/>
            </a:endParaRPr>
          </a:p>
        </p:txBody>
      </p:sp>
      <p:cxnSp>
        <p:nvCxnSpPr>
          <p:cNvPr id="10" name="Shape 407">
            <a:extLst>
              <a:ext uri="{FF2B5EF4-FFF2-40B4-BE49-F238E27FC236}">
                <a16:creationId xmlns:a16="http://schemas.microsoft.com/office/drawing/2014/main" id="{307904BA-8469-2812-DDE2-B618408147B6}"/>
              </a:ext>
            </a:extLst>
          </p:cNvPr>
          <p:cNvCxnSpPr>
            <a:cxnSpLocks/>
          </p:cNvCxnSpPr>
          <p:nvPr/>
        </p:nvCxnSpPr>
        <p:spPr>
          <a:xfrm>
            <a:off x="10950601" y="4791263"/>
            <a:ext cx="1524240" cy="1226083"/>
          </a:xfrm>
          <a:prstGeom prst="straightConnector1">
            <a:avLst/>
          </a:prstGeom>
          <a:noFill/>
          <a:ln w="38100" cap="flat" cmpd="sng">
            <a:solidFill>
              <a:srgbClr val="CC6666"/>
            </a:solidFill>
            <a:prstDash val="solid"/>
            <a:miter/>
            <a:headEnd type="none" w="med" len="med"/>
            <a:tailEnd type="triangle" w="lg" len="lg"/>
          </a:ln>
        </p:spPr>
      </p:cxnSp>
      <p:cxnSp>
        <p:nvCxnSpPr>
          <p:cNvPr id="11" name="Shape 407">
            <a:extLst>
              <a:ext uri="{FF2B5EF4-FFF2-40B4-BE49-F238E27FC236}">
                <a16:creationId xmlns:a16="http://schemas.microsoft.com/office/drawing/2014/main" id="{0541A09A-19C5-46A5-3832-FDF3026E2BE6}"/>
              </a:ext>
            </a:extLst>
          </p:cNvPr>
          <p:cNvCxnSpPr>
            <a:cxnSpLocks/>
          </p:cNvCxnSpPr>
          <p:nvPr/>
        </p:nvCxnSpPr>
        <p:spPr>
          <a:xfrm>
            <a:off x="8724898" y="6443025"/>
            <a:ext cx="2057403" cy="0"/>
          </a:xfrm>
          <a:prstGeom prst="straightConnector1">
            <a:avLst/>
          </a:prstGeom>
          <a:noFill/>
          <a:ln w="38100" cap="flat" cmpd="sng">
            <a:solidFill>
              <a:srgbClr val="CC6666"/>
            </a:solidFill>
            <a:prstDash val="solid"/>
            <a:miter/>
            <a:headEnd type="none" w="med" len="med"/>
            <a:tailEnd type="triangle" w="lg" len="lg"/>
          </a:ln>
        </p:spPr>
      </p:cxnSp>
      <p:cxnSp>
        <p:nvCxnSpPr>
          <p:cNvPr id="13" name="Shape 407">
            <a:extLst>
              <a:ext uri="{FF2B5EF4-FFF2-40B4-BE49-F238E27FC236}">
                <a16:creationId xmlns:a16="http://schemas.microsoft.com/office/drawing/2014/main" id="{D8234166-9411-0C31-FDB4-B792C49EC7DA}"/>
              </a:ext>
            </a:extLst>
          </p:cNvPr>
          <p:cNvCxnSpPr>
            <a:cxnSpLocks/>
          </p:cNvCxnSpPr>
          <p:nvPr/>
        </p:nvCxnSpPr>
        <p:spPr>
          <a:xfrm flipH="1">
            <a:off x="6858000" y="4870532"/>
            <a:ext cx="1752360" cy="1349381"/>
          </a:xfrm>
          <a:prstGeom prst="straightConnector1">
            <a:avLst/>
          </a:prstGeom>
          <a:noFill/>
          <a:ln w="38100" cap="flat" cmpd="sng">
            <a:solidFill>
              <a:srgbClr val="CC6666"/>
            </a:solidFill>
            <a:prstDash val="solid"/>
            <a:miter/>
            <a:headEnd type="none" w="med" len="med"/>
            <a:tailEnd type="triangle" w="lg" len="lg"/>
          </a:ln>
        </p:spPr>
      </p:cxnSp>
      <p:cxnSp>
        <p:nvCxnSpPr>
          <p:cNvPr id="15" name="Shape 407">
            <a:extLst>
              <a:ext uri="{FF2B5EF4-FFF2-40B4-BE49-F238E27FC236}">
                <a16:creationId xmlns:a16="http://schemas.microsoft.com/office/drawing/2014/main" id="{7853BC28-C1AB-2A58-2357-50B43EB6CD3C}"/>
              </a:ext>
            </a:extLst>
          </p:cNvPr>
          <p:cNvCxnSpPr>
            <a:cxnSpLocks/>
          </p:cNvCxnSpPr>
          <p:nvPr/>
        </p:nvCxnSpPr>
        <p:spPr>
          <a:xfrm flipV="1">
            <a:off x="6819780" y="4730125"/>
            <a:ext cx="1700818" cy="1259309"/>
          </a:xfrm>
          <a:prstGeom prst="straightConnector1">
            <a:avLst/>
          </a:prstGeom>
          <a:noFill/>
          <a:ln w="38100" cap="flat" cmpd="sng">
            <a:solidFill>
              <a:srgbClr val="CC6666"/>
            </a:solidFill>
            <a:prstDash val="solid"/>
            <a:miter/>
            <a:headEnd type="none" w="med" len="med"/>
            <a:tailEnd type="triangle" w="lg" len="lg"/>
          </a:ln>
        </p:spPr>
      </p:cxnSp>
    </p:spTree>
    <p:extLst>
      <p:ext uri="{BB962C8B-B14F-4D97-AF65-F5344CB8AC3E}">
        <p14:creationId xmlns:p14="http://schemas.microsoft.com/office/powerpoint/2010/main" val="8798013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-1828800" y="-3726070"/>
            <a:ext cx="6969370" cy="5880406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-305166" y="-1563126"/>
            <a:ext cx="7541395" cy="3126251"/>
          </a:xfrm>
          <a:prstGeom prst="rect">
            <a:avLst/>
          </a:prstGeom>
        </p:spPr>
      </p:pic>
      <p:sp>
        <p:nvSpPr>
          <p:cNvPr id="2" name="Shape 457">
            <a:extLst>
              <a:ext uri="{FF2B5EF4-FFF2-40B4-BE49-F238E27FC236}">
                <a16:creationId xmlns:a16="http://schemas.microsoft.com/office/drawing/2014/main" id="{7AAC77FD-212A-C2E1-C9D7-8D261E32CF89}"/>
              </a:ext>
            </a:extLst>
          </p:cNvPr>
          <p:cNvSpPr txBox="1"/>
          <p:nvPr/>
        </p:nvSpPr>
        <p:spPr>
          <a:xfrm>
            <a:off x="5638800" y="800100"/>
            <a:ext cx="7999560" cy="59688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1">
            <a:noAutofit/>
          </a:bodyPr>
          <a:lstStyle/>
          <a:p>
            <a:pPr marL="0" marR="0" lvl="0" indent="0" algn="ctr" rtl="0">
              <a:lnSpc>
                <a:spcPct val="85000"/>
              </a:lnSpc>
              <a:spcBef>
                <a:spcPts val="0"/>
              </a:spcBef>
              <a:buSzPct val="25000"/>
              <a:buNone/>
            </a:pPr>
            <a:r>
              <a:rPr lang="es-ES" sz="4400" b="1" i="0" u="none" strike="noStrike" cap="none" dirty="0">
                <a:solidFill>
                  <a:srgbClr val="CC6666"/>
                </a:solidFill>
                <a:latin typeface="Overlock"/>
                <a:ea typeface="Overlock"/>
                <a:cs typeface="Overlock"/>
                <a:sym typeface="Overlock"/>
              </a:rPr>
              <a:t>APEGO </a:t>
            </a:r>
            <a:r>
              <a:rPr lang="es-ES" sz="4400" b="1" dirty="0">
                <a:solidFill>
                  <a:srgbClr val="CC6666"/>
                </a:solidFill>
                <a:latin typeface="Overlock"/>
                <a:ea typeface="Overlock"/>
                <a:cs typeface="Overlock"/>
                <a:sym typeface="Overlock"/>
              </a:rPr>
              <a:t>AMBIVALENTE</a:t>
            </a:r>
            <a:endParaRPr lang="es-ES" sz="4400" b="1" i="0" u="none" strike="noStrike" cap="none" dirty="0">
              <a:solidFill>
                <a:srgbClr val="CC6666"/>
              </a:solidFill>
              <a:latin typeface="Overlock"/>
              <a:ea typeface="Overlock"/>
              <a:cs typeface="Overlock"/>
              <a:sym typeface="Overlock"/>
            </a:endParaRP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2CDA50E8-87B9-8CF0-5D3D-AAEECDE3A76C}"/>
              </a:ext>
            </a:extLst>
          </p:cNvPr>
          <p:cNvSpPr txBox="1"/>
          <p:nvPr/>
        </p:nvSpPr>
        <p:spPr>
          <a:xfrm>
            <a:off x="5276130" y="1563125"/>
            <a:ext cx="8724900" cy="5146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rtl="0">
              <a:lnSpc>
                <a:spcPct val="85000"/>
              </a:lnSpc>
              <a:spcBef>
                <a:spcPts val="0"/>
              </a:spcBef>
              <a:buSzPct val="25000"/>
              <a:buNone/>
            </a:pPr>
            <a:r>
              <a:rPr lang="es-ES" sz="3200" b="1" i="0" u="none" strike="noStrike" cap="none" dirty="0">
                <a:solidFill>
                  <a:srgbClr val="9EBDA5"/>
                </a:solidFill>
                <a:latin typeface="Overlock"/>
                <a:ea typeface="Overlock"/>
                <a:cs typeface="Overlock"/>
                <a:sym typeface="Overlock"/>
              </a:rPr>
              <a:t>Cómo se comporta una persona adulta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228E6151-6CF7-0430-460A-94611FDF4C5D}"/>
              </a:ext>
            </a:extLst>
          </p:cNvPr>
          <p:cNvSpPr txBox="1"/>
          <p:nvPr/>
        </p:nvSpPr>
        <p:spPr>
          <a:xfrm>
            <a:off x="3124200" y="3726069"/>
            <a:ext cx="12649200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es-ES" sz="28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Dan una gran prioridad a sus emociones y actúan conforme a ellas.</a:t>
            </a:r>
          </a:p>
          <a:p>
            <a:pPr algn="l"/>
            <a:endParaRPr lang="es-ES" sz="2800" b="0" i="0" dirty="0">
              <a:solidFill>
                <a:srgbClr val="202124"/>
              </a:solidFill>
              <a:effectLst/>
              <a:latin typeface="arial" panose="020B060402020202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s-ES" sz="28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En sus relaciones necesitan una gran aprobación por parte de la otra persona.</a:t>
            </a:r>
          </a:p>
          <a:p>
            <a:pPr algn="l"/>
            <a:endParaRPr lang="es-ES" sz="2800" b="0" i="0" dirty="0">
              <a:solidFill>
                <a:srgbClr val="202124"/>
              </a:solidFill>
              <a:effectLst/>
              <a:latin typeface="arial" panose="020B060402020202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s-ES" sz="28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Ante cambios de comportamiento de terceros, temen una situación de abandono</a:t>
            </a:r>
            <a:r>
              <a:rPr lang="es-ES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802655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9797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-22860" y="8086602"/>
            <a:ext cx="3961199" cy="3688867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rcRect t="38836" b="38836"/>
          <a:stretch>
            <a:fillRect/>
          </a:stretch>
        </p:blipFill>
        <p:spPr>
          <a:xfrm>
            <a:off x="0" y="9118235"/>
            <a:ext cx="3640480" cy="812800"/>
          </a:xfrm>
          <a:prstGeom prst="rect">
            <a:avLst/>
          </a:prstGeom>
        </p:spPr>
      </p:pic>
      <p:sp>
        <p:nvSpPr>
          <p:cNvPr id="2" name="Shape 457">
            <a:extLst>
              <a:ext uri="{FF2B5EF4-FFF2-40B4-BE49-F238E27FC236}">
                <a16:creationId xmlns:a16="http://schemas.microsoft.com/office/drawing/2014/main" id="{B9E719B1-052B-417D-C9ED-48C21BEF83B0}"/>
              </a:ext>
            </a:extLst>
          </p:cNvPr>
          <p:cNvSpPr txBox="1"/>
          <p:nvPr/>
        </p:nvSpPr>
        <p:spPr>
          <a:xfrm>
            <a:off x="5638800" y="800100"/>
            <a:ext cx="7999560" cy="59688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1">
            <a:noAutofit/>
          </a:bodyPr>
          <a:lstStyle/>
          <a:p>
            <a:pPr marL="0" marR="0" lvl="0" indent="0" algn="ctr" rtl="0">
              <a:lnSpc>
                <a:spcPct val="85000"/>
              </a:lnSpc>
              <a:spcBef>
                <a:spcPts val="0"/>
              </a:spcBef>
              <a:buSzPct val="25000"/>
              <a:buNone/>
            </a:pPr>
            <a:r>
              <a:rPr lang="es-ES" sz="4400" b="1" i="0" u="none" strike="noStrike" cap="none" dirty="0">
                <a:solidFill>
                  <a:srgbClr val="CC6666"/>
                </a:solidFill>
                <a:latin typeface="Overlock"/>
                <a:ea typeface="Overlock"/>
                <a:cs typeface="Overlock"/>
                <a:sym typeface="Overlock"/>
              </a:rPr>
              <a:t>APEGO DESORGANIZADO</a:t>
            </a:r>
          </a:p>
        </p:txBody>
      </p:sp>
      <p:sp>
        <p:nvSpPr>
          <p:cNvPr id="3" name="Shape 459">
            <a:extLst>
              <a:ext uri="{FF2B5EF4-FFF2-40B4-BE49-F238E27FC236}">
                <a16:creationId xmlns:a16="http://schemas.microsoft.com/office/drawing/2014/main" id="{8517A685-3E1C-4D6D-7CCD-BFA122544726}"/>
              </a:ext>
            </a:extLst>
          </p:cNvPr>
          <p:cNvSpPr txBox="1"/>
          <p:nvPr/>
        </p:nvSpPr>
        <p:spPr>
          <a:xfrm>
            <a:off x="6531060" y="1714500"/>
            <a:ext cx="6215040" cy="47627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1">
            <a:noAutofit/>
          </a:bodyPr>
          <a:lstStyle/>
          <a:p>
            <a:pPr marL="0" marR="0" lvl="0" indent="0" algn="ctr" rtl="0">
              <a:lnSpc>
                <a:spcPct val="85000"/>
              </a:lnSpc>
              <a:spcBef>
                <a:spcPts val="0"/>
              </a:spcBef>
              <a:buSzPct val="25000"/>
              <a:buNone/>
            </a:pPr>
            <a:r>
              <a:rPr lang="es-ES" sz="2400" b="0" i="0" u="none" strike="noStrike" cap="none" dirty="0">
                <a:solidFill>
                  <a:srgbClr val="9EBDA5"/>
                </a:solidFill>
                <a:latin typeface="Overlock"/>
                <a:ea typeface="Overlock"/>
                <a:cs typeface="Overlock"/>
                <a:sym typeface="Overlock"/>
              </a:rPr>
              <a:t>LOS </a:t>
            </a:r>
            <a:r>
              <a:rPr lang="es-ES" sz="2400" dirty="0">
                <a:solidFill>
                  <a:srgbClr val="9EBDA5"/>
                </a:solidFill>
                <a:latin typeface="Overlock"/>
                <a:ea typeface="Overlock"/>
                <a:cs typeface="Overlock"/>
                <a:sym typeface="Overlock"/>
              </a:rPr>
              <a:t>PACIENTES</a:t>
            </a:r>
            <a:r>
              <a:rPr lang="es-ES" sz="2400" b="0" i="0" u="none" strike="noStrike" cap="none" dirty="0">
                <a:solidFill>
                  <a:srgbClr val="9EBDA5"/>
                </a:solidFill>
                <a:latin typeface="Overlock"/>
                <a:ea typeface="Overlock"/>
                <a:cs typeface="Overlock"/>
                <a:sym typeface="Overlock"/>
              </a:rPr>
              <a:t> QUE MÁS PREOCUPAN</a:t>
            </a:r>
          </a:p>
        </p:txBody>
      </p:sp>
      <p:sp>
        <p:nvSpPr>
          <p:cNvPr id="4" name="Shape 460">
            <a:extLst>
              <a:ext uri="{FF2B5EF4-FFF2-40B4-BE49-F238E27FC236}">
                <a16:creationId xmlns:a16="http://schemas.microsoft.com/office/drawing/2014/main" id="{982FBD16-F02C-6651-31A0-A5DC699D386C}"/>
              </a:ext>
            </a:extLst>
          </p:cNvPr>
          <p:cNvSpPr txBox="1"/>
          <p:nvPr/>
        </p:nvSpPr>
        <p:spPr>
          <a:xfrm>
            <a:off x="2659745" y="2825768"/>
            <a:ext cx="13957669" cy="3416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 panose="020B0604020202020204" pitchFamily="34" charset="0"/>
              <a:buChar char="•"/>
            </a:pPr>
            <a:r>
              <a:rPr lang="es-ES" sz="2800" b="0" i="0" u="none" strike="noStrike" cap="none" dirty="0">
                <a:solidFill>
                  <a:srgbClr val="FFFFFF"/>
                </a:solidFill>
                <a:latin typeface="Overlock" panose="020B0604020202020204" charset="0"/>
                <a:ea typeface="Calibri"/>
                <a:cs typeface="Overlock" panose="020B0604020202020204" charset="0"/>
                <a:sym typeface="Calibri"/>
              </a:rPr>
              <a:t>Relación difíciles en la casa y en la escuela o trabajo.</a:t>
            </a: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 panose="020B0604020202020204" pitchFamily="34" charset="0"/>
              <a:buChar char="•"/>
            </a:pPr>
            <a:r>
              <a:rPr lang="es-ES" sz="2800" b="0" i="0" u="none" strike="noStrike" cap="none" dirty="0">
                <a:solidFill>
                  <a:srgbClr val="FFFFFF"/>
                </a:solidFill>
                <a:latin typeface="Overlock" panose="020B0604020202020204" charset="0"/>
                <a:ea typeface="Calibri"/>
                <a:cs typeface="Overlock" panose="020B0604020202020204" charset="0"/>
                <a:sym typeface="Calibri"/>
              </a:rPr>
              <a:t>Elevado estado de ansiedad y alerta.</a:t>
            </a: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 panose="020B0604020202020204" pitchFamily="34" charset="0"/>
              <a:buChar char="•"/>
            </a:pPr>
            <a:r>
              <a:rPr lang="es-ES" sz="2800" b="0" i="0" u="none" strike="noStrike" cap="none" dirty="0">
                <a:solidFill>
                  <a:srgbClr val="FFFFFF"/>
                </a:solidFill>
                <a:latin typeface="Overlock" panose="020B0604020202020204" charset="0"/>
                <a:ea typeface="Calibri"/>
                <a:cs typeface="Overlock" panose="020B0604020202020204" charset="0"/>
                <a:sym typeface="Calibri"/>
              </a:rPr>
              <a:t>Desconfianza en la autoridad de las personas adultas o jefes.</a:t>
            </a: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 panose="020B0604020202020204" pitchFamily="34" charset="0"/>
              <a:buChar char="•"/>
            </a:pPr>
            <a:r>
              <a:rPr lang="es-ES" sz="2800" b="0" i="0" u="none" strike="noStrike" cap="none" dirty="0">
                <a:solidFill>
                  <a:srgbClr val="FFFFFF"/>
                </a:solidFill>
                <a:latin typeface="Overlock" panose="020B0604020202020204" charset="0"/>
                <a:ea typeface="Calibri"/>
                <a:cs typeface="Overlock" panose="020B0604020202020204" charset="0"/>
                <a:sym typeface="Calibri"/>
              </a:rPr>
              <a:t>Insensibilidad ante los sentimientos de los demás.</a:t>
            </a: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 panose="020B0604020202020204" pitchFamily="34" charset="0"/>
              <a:buChar char="•"/>
            </a:pPr>
            <a:r>
              <a:rPr lang="es-ES" sz="2800" b="0" i="0" u="none" strike="noStrike" cap="none" dirty="0">
                <a:solidFill>
                  <a:srgbClr val="FFFFFF"/>
                </a:solidFill>
                <a:latin typeface="Overlock" panose="020B0604020202020204" charset="0"/>
                <a:ea typeface="Calibri"/>
                <a:cs typeface="Overlock" panose="020B0604020202020204" charset="0"/>
                <a:sym typeface="Calibri"/>
              </a:rPr>
              <a:t>Dar importancia excesiva a los objetos antes que a las personas.</a:t>
            </a: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 panose="020B0604020202020204" pitchFamily="34" charset="0"/>
              <a:buChar char="•"/>
            </a:pPr>
            <a:r>
              <a:rPr lang="es-ES" sz="2800" b="0" i="0" u="none" strike="noStrike" cap="none" dirty="0">
                <a:solidFill>
                  <a:srgbClr val="FFFFFF"/>
                </a:solidFill>
                <a:latin typeface="Overlock" panose="020B0604020202020204" charset="0"/>
                <a:ea typeface="Calibri"/>
                <a:cs typeface="Overlock" panose="020B0604020202020204" charset="0"/>
                <a:sym typeface="Calibri"/>
              </a:rPr>
              <a:t>Amedrentar a las personas vulnerables.</a:t>
            </a: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 panose="020B0604020202020204" pitchFamily="34" charset="0"/>
              <a:buChar char="•"/>
            </a:pPr>
            <a:r>
              <a:rPr lang="es-ES" sz="2800" b="0" i="0" u="none" strike="noStrike" cap="none" dirty="0">
                <a:solidFill>
                  <a:srgbClr val="FFFFFF"/>
                </a:solidFill>
                <a:latin typeface="Overlock" panose="020B0604020202020204" charset="0"/>
                <a:ea typeface="Calibri"/>
                <a:cs typeface="Overlock" panose="020B0604020202020204" charset="0"/>
                <a:sym typeface="Calibri"/>
              </a:rPr>
              <a:t>Meterse en problemas en los entornos menos controlados (recreos o sitios de ocio).</a:t>
            </a: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 panose="020B0604020202020204" pitchFamily="34" charset="0"/>
              <a:buChar char="•"/>
            </a:pPr>
            <a:r>
              <a:rPr lang="es-ES" sz="2800" b="0" i="0" u="none" strike="noStrike" cap="none" dirty="0">
                <a:solidFill>
                  <a:srgbClr val="FFFFFF"/>
                </a:solidFill>
                <a:latin typeface="Overlock" panose="020B0604020202020204" charset="0"/>
                <a:ea typeface="Calibri"/>
                <a:cs typeface="Overlock" panose="020B0604020202020204" charset="0"/>
                <a:sym typeface="Calibri"/>
              </a:rPr>
              <a:t>Extremadamente sensible a la critica y humillación.</a:t>
            </a: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 panose="020B0604020202020204" pitchFamily="34" charset="0"/>
              <a:buChar char="•"/>
            </a:pPr>
            <a:r>
              <a:rPr lang="es-ES" sz="2800" b="0" i="0" u="none" strike="noStrike" cap="none" dirty="0">
                <a:solidFill>
                  <a:srgbClr val="FFFFFF"/>
                </a:solidFill>
                <a:latin typeface="Overlock" panose="020B0604020202020204" charset="0"/>
                <a:ea typeface="Calibri"/>
                <a:cs typeface="Overlock" panose="020B0604020202020204" charset="0"/>
                <a:sym typeface="Calibri"/>
              </a:rPr>
              <a:t>Poco desarrollada la capacidad de reflexión.</a:t>
            </a: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 panose="020B0604020202020204" pitchFamily="34" charset="0"/>
              <a:buChar char="•"/>
            </a:pPr>
            <a:r>
              <a:rPr lang="es-ES" sz="2800" b="0" i="0" u="none" strike="noStrike" cap="none" dirty="0">
                <a:solidFill>
                  <a:srgbClr val="FFFFFF"/>
                </a:solidFill>
                <a:latin typeface="Overlock" panose="020B0604020202020204" charset="0"/>
                <a:ea typeface="Calibri"/>
                <a:cs typeface="Overlock" panose="020B0604020202020204" charset="0"/>
                <a:sym typeface="Calibri"/>
              </a:rPr>
              <a:t>Experimentar casas de acogida, servicios sociales…</a:t>
            </a: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 panose="020B0604020202020204" pitchFamily="34" charset="0"/>
              <a:buChar char="•"/>
            </a:pPr>
            <a:r>
              <a:rPr lang="es-ES" sz="2800" b="0" i="0" u="none" strike="noStrike" cap="none" dirty="0">
                <a:solidFill>
                  <a:srgbClr val="FFFFFF"/>
                </a:solidFill>
                <a:latin typeface="Overlock" panose="020B0604020202020204" charset="0"/>
                <a:ea typeface="Calibri"/>
                <a:cs typeface="Overlock" panose="020B0604020202020204" charset="0"/>
                <a:sym typeface="Calibri"/>
              </a:rPr>
              <a:t>Dar la apariencia de disfrutar muy poco de todo.</a:t>
            </a: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 panose="020B0604020202020204" pitchFamily="34" charset="0"/>
              <a:buChar char="•"/>
            </a:pPr>
            <a:r>
              <a:rPr lang="es-ES" sz="2800" b="0" i="0" u="none" strike="noStrike" cap="none" dirty="0">
                <a:solidFill>
                  <a:srgbClr val="FFFFFF"/>
                </a:solidFill>
                <a:latin typeface="Overlock" panose="020B0604020202020204" charset="0"/>
                <a:ea typeface="Calibri"/>
                <a:cs typeface="Overlock" panose="020B0604020202020204" charset="0"/>
                <a:sym typeface="Calibri"/>
              </a:rPr>
              <a:t>No han vivido una contención psicológica.</a:t>
            </a:r>
          </a:p>
        </p:txBody>
      </p:sp>
    </p:spTree>
    <p:extLst>
      <p:ext uri="{BB962C8B-B14F-4D97-AF65-F5344CB8AC3E}">
        <p14:creationId xmlns:p14="http://schemas.microsoft.com/office/powerpoint/2010/main" val="612664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7">
            <a:extLst>
              <a:ext uri="{FF2B5EF4-FFF2-40B4-BE49-F238E27FC236}">
                <a16:creationId xmlns:a16="http://schemas.microsoft.com/office/drawing/2014/main" id="{29AB1463-36AA-A4DA-AD69-2F5170D9B1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2776002" y="-1068157"/>
            <a:ext cx="11023995" cy="7703016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-3962400" y="-2628900"/>
            <a:ext cx="6969370" cy="5880406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-2514600" y="-342900"/>
            <a:ext cx="7541395" cy="3126251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13278949" y="-2613212"/>
            <a:ext cx="6445437" cy="6445437"/>
          </a:xfrm>
          <a:prstGeom prst="rect">
            <a:avLst/>
          </a:prstGeom>
        </p:spPr>
      </p:pic>
      <p:sp>
        <p:nvSpPr>
          <p:cNvPr id="2" name="Shape 279">
            <a:extLst>
              <a:ext uri="{FF2B5EF4-FFF2-40B4-BE49-F238E27FC236}">
                <a16:creationId xmlns:a16="http://schemas.microsoft.com/office/drawing/2014/main" id="{1DCF92AE-CA81-3DE1-0D6F-D14206DF3E17}"/>
              </a:ext>
            </a:extLst>
          </p:cNvPr>
          <p:cNvSpPr txBox="1"/>
          <p:nvPr/>
        </p:nvSpPr>
        <p:spPr>
          <a:xfrm>
            <a:off x="4724400" y="1319951"/>
            <a:ext cx="9561239" cy="1463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1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lang="es-ES" sz="3600" b="0" i="0" u="none" strike="noStrike" cap="none" dirty="0">
                <a:solidFill>
                  <a:schemeClr val="accent3">
                    <a:lumMod val="50000"/>
                  </a:schemeClr>
                </a:solidFill>
                <a:latin typeface="Overlock"/>
                <a:ea typeface="Overlock"/>
                <a:cs typeface="Overlock"/>
                <a:sym typeface="Overlock"/>
              </a:rPr>
              <a:t>¿QUÉ NECESITA UN BEBÉ PARA SOBREVIVIR? </a:t>
            </a:r>
            <a:endParaRPr lang="es-ES" sz="3600" dirty="0">
              <a:solidFill>
                <a:schemeClr val="accent3">
                  <a:lumMod val="50000"/>
                </a:schemeClr>
              </a:solidFill>
              <a:latin typeface="Overlock"/>
              <a:ea typeface="Overlock"/>
              <a:cs typeface="Overlock"/>
              <a:sym typeface="Overlock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endParaRPr lang="es-ES" sz="4400" b="0" i="0" u="none" strike="noStrike" cap="none" dirty="0">
              <a:solidFill>
                <a:srgbClr val="FFFFFF"/>
              </a:solidFill>
              <a:latin typeface="Overlock"/>
              <a:ea typeface="Overlock"/>
              <a:cs typeface="Overlock"/>
              <a:sym typeface="Overlock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buNone/>
            </a:pPr>
            <a:endParaRPr sz="1800" b="0" i="0" u="none" strike="noStrike" cap="none" dirty="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2C5C58C1-9DE0-C3CD-3870-186B0057EA1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38426" y="4084310"/>
            <a:ext cx="4137088" cy="27680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9CB2DF2A-F4FE-7BAF-46A8-5FE7A3E2B6D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719813" y="4093679"/>
            <a:ext cx="4715407" cy="27680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EFF5DF46-66CD-C3B7-2765-D31BB7B901C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972800" y="4084310"/>
            <a:ext cx="3975449" cy="29342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695919F8-607A-E0BB-1A64-202578C30054}"/>
              </a:ext>
            </a:extLst>
          </p:cNvPr>
          <p:cNvSpPr txBox="1"/>
          <p:nvPr/>
        </p:nvSpPr>
        <p:spPr>
          <a:xfrm>
            <a:off x="12726697" y="8422802"/>
            <a:ext cx="52578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7200" dirty="0">
                <a:solidFill>
                  <a:schemeClr val="accent3">
                    <a:lumMod val="50000"/>
                  </a:schemeClr>
                </a:solidFill>
              </a:rPr>
              <a:t>¿Y el afecto?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-1828800" y="-3726070"/>
            <a:ext cx="6969370" cy="5880406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-305166" y="-1563126"/>
            <a:ext cx="7541395" cy="3126251"/>
          </a:xfrm>
          <a:prstGeom prst="rect">
            <a:avLst/>
          </a:prstGeom>
        </p:spPr>
      </p:pic>
      <p:sp>
        <p:nvSpPr>
          <p:cNvPr id="2" name="Shape 457">
            <a:extLst>
              <a:ext uri="{FF2B5EF4-FFF2-40B4-BE49-F238E27FC236}">
                <a16:creationId xmlns:a16="http://schemas.microsoft.com/office/drawing/2014/main" id="{7AAC77FD-212A-C2E1-C9D7-8D261E32CF89}"/>
              </a:ext>
            </a:extLst>
          </p:cNvPr>
          <p:cNvSpPr txBox="1"/>
          <p:nvPr/>
        </p:nvSpPr>
        <p:spPr>
          <a:xfrm>
            <a:off x="5638800" y="800100"/>
            <a:ext cx="7999560" cy="59688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1">
            <a:noAutofit/>
          </a:bodyPr>
          <a:lstStyle/>
          <a:p>
            <a:pPr marL="0" marR="0" lvl="0" indent="0" algn="ctr" rtl="0">
              <a:lnSpc>
                <a:spcPct val="85000"/>
              </a:lnSpc>
              <a:spcBef>
                <a:spcPts val="0"/>
              </a:spcBef>
              <a:buSzPct val="25000"/>
              <a:buNone/>
            </a:pPr>
            <a:r>
              <a:rPr lang="es-ES" sz="4400" b="1" i="0" u="none" strike="noStrike" cap="none" dirty="0">
                <a:solidFill>
                  <a:srgbClr val="CC6666"/>
                </a:solidFill>
                <a:latin typeface="Overlock"/>
                <a:ea typeface="Overlock"/>
                <a:cs typeface="Overlock"/>
                <a:sym typeface="Overlock"/>
              </a:rPr>
              <a:t>APEGO DESORGANIZADO</a:t>
            </a:r>
          </a:p>
        </p:txBody>
      </p:sp>
      <p:sp>
        <p:nvSpPr>
          <p:cNvPr id="5" name="Shape 459">
            <a:extLst>
              <a:ext uri="{FF2B5EF4-FFF2-40B4-BE49-F238E27FC236}">
                <a16:creationId xmlns:a16="http://schemas.microsoft.com/office/drawing/2014/main" id="{B5A28106-66E2-CB97-E76B-17A4ACC8AAF3}"/>
              </a:ext>
            </a:extLst>
          </p:cNvPr>
          <p:cNvSpPr txBox="1"/>
          <p:nvPr/>
        </p:nvSpPr>
        <p:spPr>
          <a:xfrm>
            <a:off x="6531060" y="1714500"/>
            <a:ext cx="6215040" cy="47627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1">
            <a:noAutofit/>
          </a:bodyPr>
          <a:lstStyle/>
          <a:p>
            <a:pPr marL="0" marR="0" lvl="0" indent="0" algn="ctr" rtl="0">
              <a:lnSpc>
                <a:spcPct val="85000"/>
              </a:lnSpc>
              <a:spcBef>
                <a:spcPts val="0"/>
              </a:spcBef>
              <a:buSzPct val="25000"/>
              <a:buNone/>
            </a:pPr>
            <a:r>
              <a:rPr lang="es-ES" sz="2400" b="0" i="0" u="none" strike="noStrike" cap="none" dirty="0">
                <a:solidFill>
                  <a:srgbClr val="9EBDA5"/>
                </a:solidFill>
                <a:latin typeface="Overlock"/>
                <a:ea typeface="Overlock"/>
                <a:cs typeface="Overlock"/>
                <a:sym typeface="Overlock"/>
              </a:rPr>
              <a:t>LOS </a:t>
            </a:r>
            <a:r>
              <a:rPr lang="es-ES" sz="2400" dirty="0">
                <a:solidFill>
                  <a:srgbClr val="9EBDA5"/>
                </a:solidFill>
                <a:latin typeface="Overlock"/>
                <a:ea typeface="Overlock"/>
                <a:cs typeface="Overlock"/>
                <a:sym typeface="Overlock"/>
              </a:rPr>
              <a:t>PACIENTES</a:t>
            </a:r>
            <a:r>
              <a:rPr lang="es-ES" sz="2400" b="0" i="0" u="none" strike="noStrike" cap="none" dirty="0">
                <a:solidFill>
                  <a:srgbClr val="9EBDA5"/>
                </a:solidFill>
                <a:latin typeface="Overlock"/>
                <a:ea typeface="Overlock"/>
                <a:cs typeface="Overlock"/>
                <a:sym typeface="Overlock"/>
              </a:rPr>
              <a:t> QUE MÁS PREOCUPAN</a:t>
            </a:r>
          </a:p>
        </p:txBody>
      </p:sp>
      <p:sp>
        <p:nvSpPr>
          <p:cNvPr id="6" name="Shape 404">
            <a:extLst>
              <a:ext uri="{FF2B5EF4-FFF2-40B4-BE49-F238E27FC236}">
                <a16:creationId xmlns:a16="http://schemas.microsoft.com/office/drawing/2014/main" id="{C4E7177E-DAF8-6E1F-41FF-1D1DB640DF12}"/>
              </a:ext>
            </a:extLst>
          </p:cNvPr>
          <p:cNvSpPr txBox="1"/>
          <p:nvPr/>
        </p:nvSpPr>
        <p:spPr>
          <a:xfrm>
            <a:off x="7620000" y="3964554"/>
            <a:ext cx="3048000" cy="97889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1">
            <a:noAutofit/>
          </a:bodyPr>
          <a:lstStyle/>
          <a:p>
            <a:pPr marL="0" marR="0" lvl="0" indent="0" algn="ctr" rtl="0">
              <a:lnSpc>
                <a:spcPct val="85000"/>
              </a:lnSpc>
              <a:spcBef>
                <a:spcPts val="0"/>
              </a:spcBef>
              <a:buSzPct val="25000"/>
              <a:buNone/>
            </a:pPr>
            <a:r>
              <a:rPr lang="es-ES" sz="3200" b="1" dirty="0">
                <a:solidFill>
                  <a:srgbClr val="DAB74F"/>
                </a:solidFill>
                <a:latin typeface="Overlock"/>
                <a:ea typeface="Overlock"/>
                <a:cs typeface="Overlock"/>
                <a:sym typeface="Overlock"/>
              </a:rPr>
              <a:t>PACIENTE</a:t>
            </a:r>
            <a:endParaRPr lang="es-ES" sz="3200" b="1" i="0" u="none" strike="noStrike" cap="none" dirty="0">
              <a:solidFill>
                <a:srgbClr val="DAB74F"/>
              </a:solidFill>
              <a:latin typeface="Overlock"/>
              <a:ea typeface="Overlock"/>
              <a:cs typeface="Overlock"/>
              <a:sym typeface="Overlock"/>
            </a:endParaRPr>
          </a:p>
        </p:txBody>
      </p:sp>
      <p:sp>
        <p:nvSpPr>
          <p:cNvPr id="7" name="Shape 406">
            <a:extLst>
              <a:ext uri="{FF2B5EF4-FFF2-40B4-BE49-F238E27FC236}">
                <a16:creationId xmlns:a16="http://schemas.microsoft.com/office/drawing/2014/main" id="{B9DBE18B-7105-2BB4-1B83-FA0720C074A6}"/>
              </a:ext>
            </a:extLst>
          </p:cNvPr>
          <p:cNvSpPr txBox="1"/>
          <p:nvPr/>
        </p:nvSpPr>
        <p:spPr>
          <a:xfrm>
            <a:off x="11000656" y="5981700"/>
            <a:ext cx="3490888" cy="164347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1">
            <a:noAutofit/>
          </a:bodyPr>
          <a:lstStyle/>
          <a:p>
            <a:pPr marL="0" marR="0" lvl="0" indent="0" algn="ctr" rtl="0">
              <a:lnSpc>
                <a:spcPct val="85000"/>
              </a:lnSpc>
              <a:spcBef>
                <a:spcPts val="0"/>
              </a:spcBef>
              <a:buSzPct val="25000"/>
              <a:buNone/>
            </a:pPr>
            <a:r>
              <a:rPr lang="es-ES" sz="3200" b="1" i="0" u="none" strike="noStrike" cap="none" dirty="0">
                <a:solidFill>
                  <a:srgbClr val="DAB74F"/>
                </a:solidFill>
                <a:latin typeface="Overlock"/>
                <a:ea typeface="Overlock"/>
                <a:cs typeface="Overlock"/>
                <a:sym typeface="Overlock"/>
              </a:rPr>
              <a:t>TAREA</a:t>
            </a:r>
            <a:r>
              <a:rPr lang="es-ES" sz="3200" b="1" i="0" u="none" strike="noStrike" cap="none" dirty="0">
                <a:solidFill>
                  <a:schemeClr val="bg1"/>
                </a:solidFill>
                <a:latin typeface="Overlock"/>
                <a:ea typeface="Overlock"/>
                <a:cs typeface="Overlock"/>
                <a:sym typeface="Overlock"/>
              </a:rPr>
              <a:t>S</a:t>
            </a:r>
          </a:p>
        </p:txBody>
      </p:sp>
      <p:sp>
        <p:nvSpPr>
          <p:cNvPr id="8" name="Shape 405">
            <a:extLst>
              <a:ext uri="{FF2B5EF4-FFF2-40B4-BE49-F238E27FC236}">
                <a16:creationId xmlns:a16="http://schemas.microsoft.com/office/drawing/2014/main" id="{B01FD3E9-F463-4598-FDA9-F631B37AD0DB}"/>
              </a:ext>
            </a:extLst>
          </p:cNvPr>
          <p:cNvSpPr txBox="1"/>
          <p:nvPr/>
        </p:nvSpPr>
        <p:spPr>
          <a:xfrm>
            <a:off x="3599137" y="5981700"/>
            <a:ext cx="4419600" cy="133867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1">
            <a:noAutofit/>
          </a:bodyPr>
          <a:lstStyle/>
          <a:p>
            <a:pPr marL="0" marR="0" lvl="0" indent="0" algn="ctr" rtl="0">
              <a:lnSpc>
                <a:spcPct val="85000"/>
              </a:lnSpc>
              <a:spcBef>
                <a:spcPts val="0"/>
              </a:spcBef>
              <a:buSzPct val="25000"/>
              <a:buNone/>
            </a:pPr>
            <a:r>
              <a:rPr lang="es-ES" sz="3200" b="1" dirty="0">
                <a:solidFill>
                  <a:srgbClr val="DAB74F"/>
                </a:solidFill>
                <a:latin typeface="Overlock"/>
                <a:ea typeface="Overlock"/>
                <a:cs typeface="Overlock"/>
                <a:sym typeface="Overlock"/>
              </a:rPr>
              <a:t>TERAPEUTA</a:t>
            </a:r>
            <a:endParaRPr lang="es-ES" sz="3200" b="1" i="0" u="none" strike="noStrike" cap="none" dirty="0">
              <a:solidFill>
                <a:srgbClr val="DAB74F"/>
              </a:solidFill>
              <a:latin typeface="Overlock"/>
              <a:ea typeface="Overlock"/>
              <a:cs typeface="Overlock"/>
              <a:sym typeface="Overlock"/>
            </a:endParaRPr>
          </a:p>
        </p:txBody>
      </p:sp>
      <p:cxnSp>
        <p:nvCxnSpPr>
          <p:cNvPr id="9" name="Shape 409">
            <a:extLst>
              <a:ext uri="{FF2B5EF4-FFF2-40B4-BE49-F238E27FC236}">
                <a16:creationId xmlns:a16="http://schemas.microsoft.com/office/drawing/2014/main" id="{AECF140C-5DB0-ECA2-2857-8F805F80F536}"/>
              </a:ext>
            </a:extLst>
          </p:cNvPr>
          <p:cNvCxnSpPr>
            <a:cxnSpLocks/>
          </p:cNvCxnSpPr>
          <p:nvPr/>
        </p:nvCxnSpPr>
        <p:spPr>
          <a:xfrm flipV="1">
            <a:off x="6019800" y="4356164"/>
            <a:ext cx="1880360" cy="1533657"/>
          </a:xfrm>
          <a:prstGeom prst="straightConnector1">
            <a:avLst/>
          </a:prstGeom>
          <a:noFill/>
          <a:ln w="9525" cap="flat" cmpd="sng">
            <a:solidFill>
              <a:srgbClr val="CC6666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10" name="Shape 409">
            <a:extLst>
              <a:ext uri="{FF2B5EF4-FFF2-40B4-BE49-F238E27FC236}">
                <a16:creationId xmlns:a16="http://schemas.microsoft.com/office/drawing/2014/main" id="{1FD6D603-235F-8FD8-D010-3C9BD0F98BCA}"/>
              </a:ext>
            </a:extLst>
          </p:cNvPr>
          <p:cNvCxnSpPr>
            <a:cxnSpLocks/>
          </p:cNvCxnSpPr>
          <p:nvPr/>
        </p:nvCxnSpPr>
        <p:spPr>
          <a:xfrm>
            <a:off x="7433774" y="6210300"/>
            <a:ext cx="4168800" cy="0"/>
          </a:xfrm>
          <a:prstGeom prst="straightConnector1">
            <a:avLst/>
          </a:prstGeom>
          <a:noFill/>
          <a:ln w="9525" cap="flat" cmpd="sng">
            <a:solidFill>
              <a:srgbClr val="CC6666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13" name="Shape 409">
            <a:extLst>
              <a:ext uri="{FF2B5EF4-FFF2-40B4-BE49-F238E27FC236}">
                <a16:creationId xmlns:a16="http://schemas.microsoft.com/office/drawing/2014/main" id="{F7B12E40-9840-CF4D-B0AB-E108C2C8FC45}"/>
              </a:ext>
            </a:extLst>
          </p:cNvPr>
          <p:cNvCxnSpPr>
            <a:cxnSpLocks/>
          </p:cNvCxnSpPr>
          <p:nvPr/>
        </p:nvCxnSpPr>
        <p:spPr>
          <a:xfrm flipH="1" flipV="1">
            <a:off x="10537745" y="4286865"/>
            <a:ext cx="1981195" cy="1602956"/>
          </a:xfrm>
          <a:prstGeom prst="straightConnector1">
            <a:avLst/>
          </a:prstGeom>
          <a:noFill/>
          <a:ln w="9525" cap="flat" cmpd="sng">
            <a:solidFill>
              <a:srgbClr val="CC6666"/>
            </a:solidFill>
            <a:prstDash val="solid"/>
            <a:miter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1051973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EBDA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 l="1678" r="1678"/>
          <a:stretch>
            <a:fillRect/>
          </a:stretch>
        </p:blipFill>
        <p:spPr>
          <a:xfrm>
            <a:off x="16002000" y="0"/>
            <a:ext cx="1974937" cy="2043554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1889149" y="8648700"/>
            <a:ext cx="10480699" cy="6974429"/>
          </a:xfrm>
          <a:prstGeom prst="rect">
            <a:avLst/>
          </a:prstGeom>
        </p:spPr>
      </p:pic>
      <p:sp>
        <p:nvSpPr>
          <p:cNvPr id="6" name="Shape 457">
            <a:extLst>
              <a:ext uri="{FF2B5EF4-FFF2-40B4-BE49-F238E27FC236}">
                <a16:creationId xmlns:a16="http://schemas.microsoft.com/office/drawing/2014/main" id="{9D5430A2-71F8-C98C-8A35-BAD055746CDF}"/>
              </a:ext>
            </a:extLst>
          </p:cNvPr>
          <p:cNvSpPr txBox="1"/>
          <p:nvPr/>
        </p:nvSpPr>
        <p:spPr>
          <a:xfrm>
            <a:off x="5638800" y="800100"/>
            <a:ext cx="7999560" cy="59688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1">
            <a:noAutofit/>
          </a:bodyPr>
          <a:lstStyle/>
          <a:p>
            <a:pPr marL="0" marR="0" lvl="0" indent="0" algn="ctr" rtl="0">
              <a:lnSpc>
                <a:spcPct val="85000"/>
              </a:lnSpc>
              <a:spcBef>
                <a:spcPts val="0"/>
              </a:spcBef>
              <a:buSzPct val="25000"/>
              <a:buNone/>
            </a:pPr>
            <a:r>
              <a:rPr lang="es-ES" sz="4400" b="1" i="0" u="none" strike="noStrike" cap="none" dirty="0">
                <a:solidFill>
                  <a:srgbClr val="CC6666"/>
                </a:solidFill>
                <a:latin typeface="Overlock"/>
                <a:ea typeface="Overlock"/>
                <a:cs typeface="Overlock"/>
                <a:sym typeface="Overlock"/>
              </a:rPr>
              <a:t>APEGO </a:t>
            </a:r>
            <a:r>
              <a:rPr lang="es-ES" sz="4400" b="1" dirty="0">
                <a:solidFill>
                  <a:srgbClr val="CC6666"/>
                </a:solidFill>
                <a:latin typeface="Overlock"/>
                <a:ea typeface="Overlock"/>
                <a:cs typeface="Overlock"/>
                <a:sym typeface="Overlock"/>
              </a:rPr>
              <a:t>DESORGANIZADO</a:t>
            </a:r>
            <a:endParaRPr lang="es-ES" sz="4400" b="1" i="0" u="none" strike="noStrike" cap="none" dirty="0">
              <a:solidFill>
                <a:srgbClr val="CC6666"/>
              </a:solidFill>
              <a:latin typeface="Overlock"/>
              <a:ea typeface="Overlock"/>
              <a:cs typeface="Overlock"/>
              <a:sym typeface="Overlock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ADEA18CB-B7F2-2BB7-519E-6618CFFD1F88}"/>
              </a:ext>
            </a:extLst>
          </p:cNvPr>
          <p:cNvSpPr txBox="1"/>
          <p:nvPr/>
        </p:nvSpPr>
        <p:spPr>
          <a:xfrm>
            <a:off x="5276130" y="1528926"/>
            <a:ext cx="8724900" cy="5146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rtl="0">
              <a:lnSpc>
                <a:spcPct val="85000"/>
              </a:lnSpc>
              <a:spcBef>
                <a:spcPts val="0"/>
              </a:spcBef>
              <a:buSzPct val="25000"/>
              <a:buNone/>
            </a:pPr>
            <a:r>
              <a:rPr lang="es-ES" sz="3200" b="1" i="0" u="none" strike="noStrike" cap="none" dirty="0">
                <a:solidFill>
                  <a:schemeClr val="bg1"/>
                </a:solidFill>
                <a:latin typeface="Overlock"/>
                <a:ea typeface="Overlock"/>
                <a:cs typeface="Overlock"/>
                <a:sym typeface="Overlock"/>
              </a:rPr>
              <a:t>Cómo se comporta una persona adulta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4864F988-CEFE-590D-D9B2-37EF64F97B9F}"/>
              </a:ext>
            </a:extLst>
          </p:cNvPr>
          <p:cNvSpPr txBox="1"/>
          <p:nvPr/>
        </p:nvSpPr>
        <p:spPr>
          <a:xfrm>
            <a:off x="2781300" y="2730544"/>
            <a:ext cx="13677900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s-ES" sz="2800" i="0" dirty="0">
                <a:solidFill>
                  <a:srgbClr val="000000"/>
                </a:solidFill>
                <a:effectLst/>
                <a:latin typeface="Overlock" panose="020B0604020202020204" charset="0"/>
                <a:cs typeface="Overlock" panose="020B0604020202020204" charset="0"/>
              </a:rPr>
              <a:t>Son personas que suelen tener dificultad para identificar las emociones de los demás</a:t>
            </a:r>
          </a:p>
          <a:p>
            <a:pPr algn="l"/>
            <a:endParaRPr lang="es-ES" sz="2800" i="0" dirty="0">
              <a:solidFill>
                <a:srgbClr val="000000"/>
              </a:solidFill>
              <a:effectLst/>
              <a:latin typeface="Overlock" panose="020B0604020202020204" charset="0"/>
              <a:cs typeface="Overlock" panose="020B0604020202020204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s-ES" sz="2800" dirty="0">
                <a:solidFill>
                  <a:srgbClr val="000000"/>
                </a:solidFill>
                <a:latin typeface="Overlock" panose="020B0604020202020204" charset="0"/>
                <a:cs typeface="Overlock" panose="020B0604020202020204" charset="0"/>
              </a:rPr>
              <a:t>P</a:t>
            </a:r>
            <a:r>
              <a:rPr lang="es-ES" sz="2800" i="0" dirty="0">
                <a:solidFill>
                  <a:srgbClr val="000000"/>
                </a:solidFill>
                <a:effectLst/>
                <a:latin typeface="Overlock" panose="020B0604020202020204" charset="0"/>
                <a:cs typeface="Overlock" panose="020B0604020202020204" charset="0"/>
              </a:rPr>
              <a:t>ueden normalizar la agresividad y la violencia las relaciones entre personas</a:t>
            </a:r>
          </a:p>
          <a:p>
            <a:pPr algn="l"/>
            <a:endParaRPr lang="es-ES" sz="2800" i="0" dirty="0">
              <a:solidFill>
                <a:srgbClr val="000000"/>
              </a:solidFill>
              <a:effectLst/>
              <a:latin typeface="Overlock" panose="020B0604020202020204" charset="0"/>
              <a:cs typeface="Overlock" panose="020B0604020202020204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s-ES" sz="2800" i="0" dirty="0">
                <a:solidFill>
                  <a:srgbClr val="000000"/>
                </a:solidFill>
                <a:effectLst/>
                <a:latin typeface="Overlock" panose="020B0604020202020204" charset="0"/>
                <a:cs typeface="Overlock" panose="020B0604020202020204" charset="0"/>
              </a:rPr>
              <a:t>se les hace  difícil establecer relaciones íntimas de calidad.</a:t>
            </a:r>
          </a:p>
          <a:p>
            <a:pPr algn="l"/>
            <a:endParaRPr lang="es-ES" sz="2800" i="0" dirty="0">
              <a:solidFill>
                <a:srgbClr val="000000"/>
              </a:solidFill>
              <a:effectLst/>
              <a:latin typeface="Overlock" panose="020B0604020202020204" charset="0"/>
              <a:cs typeface="Overlock" panose="020B0604020202020204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s-ES" sz="2800" i="0" dirty="0">
                <a:solidFill>
                  <a:srgbClr val="000000"/>
                </a:solidFill>
                <a:effectLst/>
                <a:latin typeface="Overlock" panose="020B0604020202020204" charset="0"/>
                <a:cs typeface="Overlock" panose="020B0604020202020204" charset="0"/>
              </a:rPr>
              <a:t>Son personas nada empáticas ni respetuosas con sus semejantes</a:t>
            </a:r>
          </a:p>
          <a:p>
            <a:pPr algn="l"/>
            <a:endParaRPr lang="es-ES" sz="2800" i="0" dirty="0">
              <a:solidFill>
                <a:srgbClr val="000000"/>
              </a:solidFill>
              <a:effectLst/>
              <a:latin typeface="Overlock" panose="020B0604020202020204" charset="0"/>
              <a:cs typeface="Overlock" panose="020B0604020202020204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s-ES" sz="2800" i="0" dirty="0">
                <a:solidFill>
                  <a:srgbClr val="000000"/>
                </a:solidFill>
                <a:effectLst/>
                <a:latin typeface="Overlock" panose="020B0604020202020204" charset="0"/>
                <a:cs typeface="Overlock" panose="020B0604020202020204" charset="0"/>
              </a:rPr>
              <a:t> Son proclives a trastornos emocionales como la depresión y ansiedad y adicciones a las que recurren para afrontar su mala experiencia infantil.</a:t>
            </a:r>
          </a:p>
        </p:txBody>
      </p:sp>
    </p:spTree>
    <p:extLst>
      <p:ext uri="{BB962C8B-B14F-4D97-AF65-F5344CB8AC3E}">
        <p14:creationId xmlns:p14="http://schemas.microsoft.com/office/powerpoint/2010/main" val="3595619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9797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-22860" y="8086602"/>
            <a:ext cx="3961199" cy="3688867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rcRect t="38836" b="38836"/>
          <a:stretch>
            <a:fillRect/>
          </a:stretch>
        </p:blipFill>
        <p:spPr>
          <a:xfrm>
            <a:off x="0" y="9118235"/>
            <a:ext cx="3640480" cy="812800"/>
          </a:xfrm>
          <a:prstGeom prst="rect">
            <a:avLst/>
          </a:prstGeom>
        </p:spPr>
      </p:pic>
      <p:sp>
        <p:nvSpPr>
          <p:cNvPr id="2" name="Shape 457">
            <a:extLst>
              <a:ext uri="{FF2B5EF4-FFF2-40B4-BE49-F238E27FC236}">
                <a16:creationId xmlns:a16="http://schemas.microsoft.com/office/drawing/2014/main" id="{B9E719B1-052B-417D-C9ED-48C21BEF83B0}"/>
              </a:ext>
            </a:extLst>
          </p:cNvPr>
          <p:cNvSpPr txBox="1"/>
          <p:nvPr/>
        </p:nvSpPr>
        <p:spPr>
          <a:xfrm>
            <a:off x="5638800" y="800100"/>
            <a:ext cx="7999560" cy="59688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1">
            <a:noAutofit/>
          </a:bodyPr>
          <a:lstStyle/>
          <a:p>
            <a:pPr marL="0" marR="0" lvl="0" indent="0" algn="ctr" rtl="0">
              <a:lnSpc>
                <a:spcPct val="85000"/>
              </a:lnSpc>
              <a:spcBef>
                <a:spcPts val="0"/>
              </a:spcBef>
              <a:buSzPct val="25000"/>
              <a:buNone/>
            </a:pPr>
            <a:r>
              <a:rPr lang="es-ES" sz="4400" b="1" dirty="0">
                <a:solidFill>
                  <a:srgbClr val="CC6666"/>
                </a:solidFill>
                <a:latin typeface="Overlock"/>
                <a:ea typeface="Overlock"/>
                <a:cs typeface="Overlock"/>
                <a:sym typeface="Overlock"/>
              </a:rPr>
              <a:t>RESILIENCIA</a:t>
            </a:r>
            <a:endParaRPr lang="es-ES" sz="4400" b="1" i="0" u="none" strike="noStrike" cap="none" dirty="0">
              <a:solidFill>
                <a:srgbClr val="CC6666"/>
              </a:solidFill>
              <a:latin typeface="Overlock"/>
              <a:ea typeface="Overlock"/>
              <a:cs typeface="Overlock"/>
              <a:sym typeface="Overlock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A521EF87-BD6E-FE1F-D33F-5AE5FB6F4D82}"/>
              </a:ext>
            </a:extLst>
          </p:cNvPr>
          <p:cNvSpPr txBox="1"/>
          <p:nvPr/>
        </p:nvSpPr>
        <p:spPr>
          <a:xfrm>
            <a:off x="2286000" y="2383892"/>
            <a:ext cx="15240000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400" dirty="0">
                <a:solidFill>
                  <a:schemeClr val="bg1"/>
                </a:solidFill>
              </a:rPr>
              <a:t>¿QUÉ ES LA RESILIENCIA?</a:t>
            </a:r>
          </a:p>
          <a:p>
            <a:endParaRPr lang="es-ES" sz="2400" dirty="0">
              <a:solidFill>
                <a:schemeClr val="bg1"/>
              </a:solidFill>
            </a:endParaRPr>
          </a:p>
          <a:p>
            <a:r>
              <a:rPr lang="es-ES" sz="2400" dirty="0">
                <a:solidFill>
                  <a:schemeClr val="bg1"/>
                </a:solidFill>
              </a:rPr>
              <a:t>En psicología, la capacidad que tiene una persona para superar circunstancias traumáticas.</a:t>
            </a:r>
          </a:p>
          <a:p>
            <a:endParaRPr lang="es-ES" sz="2400" dirty="0">
              <a:solidFill>
                <a:schemeClr val="bg1"/>
              </a:solidFill>
            </a:endParaRPr>
          </a:p>
          <a:p>
            <a:r>
              <a:rPr lang="es-ES" sz="2400" dirty="0">
                <a:solidFill>
                  <a:schemeClr val="bg1"/>
                </a:solidFill>
              </a:rPr>
              <a:t>Viene del término latín </a:t>
            </a:r>
            <a:r>
              <a:rPr lang="es-ES" sz="2400" dirty="0" err="1">
                <a:solidFill>
                  <a:schemeClr val="bg1"/>
                </a:solidFill>
              </a:rPr>
              <a:t>resilio</a:t>
            </a:r>
            <a:r>
              <a:rPr lang="es-ES" sz="2400" dirty="0">
                <a:solidFill>
                  <a:schemeClr val="bg1"/>
                </a:solidFill>
              </a:rPr>
              <a:t>, “volver atrás, volver de un salto, resaltar, rebotar”.</a:t>
            </a:r>
          </a:p>
          <a:p>
            <a:endParaRPr lang="es-ES" sz="2400" dirty="0">
              <a:solidFill>
                <a:schemeClr val="bg1"/>
              </a:solidFill>
            </a:endParaRPr>
          </a:p>
          <a:p>
            <a:r>
              <a:rPr lang="es-ES" sz="2400" dirty="0">
                <a:solidFill>
                  <a:schemeClr val="bg1"/>
                </a:solidFill>
              </a:rPr>
              <a:t>Existen varias formas de entender la Resiliencia:</a:t>
            </a:r>
          </a:p>
          <a:p>
            <a:endParaRPr lang="es-ES" sz="2400" dirty="0">
              <a:solidFill>
                <a:schemeClr val="bg1"/>
              </a:solidFill>
            </a:endParaRPr>
          </a:p>
          <a:p>
            <a:r>
              <a:rPr lang="es-ES" sz="2400" dirty="0">
                <a:solidFill>
                  <a:schemeClr val="bg1"/>
                </a:solidFill>
              </a:rPr>
              <a:t>Michael Rutter (2000), la define como la resistencia relativa al riesgo psicosocial.</a:t>
            </a:r>
          </a:p>
          <a:p>
            <a:endParaRPr lang="es-ES" sz="2400" dirty="0">
              <a:solidFill>
                <a:schemeClr val="bg1"/>
              </a:solidFill>
            </a:endParaRPr>
          </a:p>
          <a:p>
            <a:r>
              <a:rPr lang="es-ES" sz="2400" dirty="0" err="1">
                <a:solidFill>
                  <a:schemeClr val="bg1"/>
                </a:solidFill>
              </a:rPr>
              <a:t>Suniya</a:t>
            </a:r>
            <a:r>
              <a:rPr lang="es-ES" sz="2400" dirty="0">
                <a:solidFill>
                  <a:schemeClr val="bg1"/>
                </a:solidFill>
              </a:rPr>
              <a:t> </a:t>
            </a:r>
            <a:r>
              <a:rPr lang="es-ES" sz="2400" dirty="0" err="1">
                <a:solidFill>
                  <a:schemeClr val="bg1"/>
                </a:solidFill>
              </a:rPr>
              <a:t>Luthar</a:t>
            </a:r>
            <a:r>
              <a:rPr lang="es-ES" sz="2400" dirty="0">
                <a:solidFill>
                  <a:schemeClr val="bg1"/>
                </a:solidFill>
              </a:rPr>
              <a:t> (2006), la ve como una adaptación positiva pesa a la adversidad significativa.</a:t>
            </a:r>
          </a:p>
          <a:p>
            <a:endParaRPr lang="es-ES" sz="2400" dirty="0">
              <a:solidFill>
                <a:schemeClr val="bg1"/>
              </a:solidFill>
            </a:endParaRPr>
          </a:p>
          <a:p>
            <a:r>
              <a:rPr lang="es-ES" sz="2400" dirty="0">
                <a:solidFill>
                  <a:schemeClr val="bg1"/>
                </a:solidFill>
              </a:rPr>
              <a:t>Boris </a:t>
            </a:r>
            <a:r>
              <a:rPr lang="es-ES" sz="2400" dirty="0" err="1">
                <a:solidFill>
                  <a:schemeClr val="bg1"/>
                </a:solidFill>
              </a:rPr>
              <a:t>Cyrulnik</a:t>
            </a:r>
            <a:r>
              <a:rPr lang="es-ES" sz="2400" dirty="0">
                <a:solidFill>
                  <a:schemeClr val="bg1"/>
                </a:solidFill>
              </a:rPr>
              <a:t>, basado en J. Bowlby. Se centra en la idea de los materiales que se doblan sin romperse y vuelven a su forma original. El individuo sale fortalecido de los contratiempos.</a:t>
            </a:r>
          </a:p>
        </p:txBody>
      </p:sp>
    </p:spTree>
    <p:extLst>
      <p:ext uri="{BB962C8B-B14F-4D97-AF65-F5344CB8AC3E}">
        <p14:creationId xmlns:p14="http://schemas.microsoft.com/office/powerpoint/2010/main" val="30894237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-1828800" y="-3726070"/>
            <a:ext cx="6969370" cy="5880406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0" y="-464586"/>
            <a:ext cx="7541395" cy="3126251"/>
          </a:xfrm>
          <a:prstGeom prst="rect">
            <a:avLst/>
          </a:prstGeom>
        </p:spPr>
      </p:pic>
      <p:sp>
        <p:nvSpPr>
          <p:cNvPr id="2" name="Shape 457">
            <a:extLst>
              <a:ext uri="{FF2B5EF4-FFF2-40B4-BE49-F238E27FC236}">
                <a16:creationId xmlns:a16="http://schemas.microsoft.com/office/drawing/2014/main" id="{7AAC77FD-212A-C2E1-C9D7-8D261E32CF89}"/>
              </a:ext>
            </a:extLst>
          </p:cNvPr>
          <p:cNvSpPr txBox="1"/>
          <p:nvPr/>
        </p:nvSpPr>
        <p:spPr>
          <a:xfrm>
            <a:off x="4097594" y="1855896"/>
            <a:ext cx="11125200" cy="59688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1">
            <a:noAutofit/>
          </a:bodyPr>
          <a:lstStyle/>
          <a:p>
            <a:pPr marL="0" marR="0" lvl="0" indent="0" algn="ctr" rtl="0">
              <a:lnSpc>
                <a:spcPct val="85000"/>
              </a:lnSpc>
              <a:spcBef>
                <a:spcPts val="0"/>
              </a:spcBef>
              <a:buSzPct val="25000"/>
              <a:buNone/>
            </a:pPr>
            <a:r>
              <a:rPr lang="es-ES" sz="4400" b="1" i="0" u="none" strike="noStrike" cap="none" dirty="0">
                <a:solidFill>
                  <a:srgbClr val="CC6666"/>
                </a:solidFill>
                <a:latin typeface="Overlock"/>
                <a:ea typeface="Overlock"/>
                <a:cs typeface="Overlock"/>
                <a:sym typeface="Overlock"/>
              </a:rPr>
              <a:t>ABANDONO Y RESILIENCIA PRIMARIA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6DF280D-2462-DEFA-A2A3-71251CF86E34}"/>
              </a:ext>
            </a:extLst>
          </p:cNvPr>
          <p:cNvSpPr txBox="1"/>
          <p:nvPr/>
        </p:nvSpPr>
        <p:spPr>
          <a:xfrm>
            <a:off x="1447800" y="2933700"/>
            <a:ext cx="15699658" cy="65248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s-ES" sz="2000" dirty="0"/>
          </a:p>
          <a:p>
            <a:r>
              <a:rPr lang="es-ES" sz="2000" dirty="0"/>
              <a:t>Origen en un abandono emocional por parte de los progenitores</a:t>
            </a:r>
          </a:p>
          <a:p>
            <a:endParaRPr lang="es-ES" sz="2000" dirty="0"/>
          </a:p>
          <a:p>
            <a:r>
              <a:rPr lang="es-ES" sz="2000" dirty="0"/>
              <a:t>Falta de afecto Niños y niñas que “no participan” de lo social </a:t>
            </a:r>
          </a:p>
          <a:p>
            <a:endParaRPr lang="es-ES" sz="2000" dirty="0"/>
          </a:p>
          <a:p>
            <a:r>
              <a:rPr lang="es-ES" sz="2000" dirty="0"/>
              <a:t>Apego sin base segura.</a:t>
            </a:r>
          </a:p>
          <a:p>
            <a:endParaRPr lang="es-ES" sz="2000" dirty="0"/>
          </a:p>
          <a:p>
            <a:r>
              <a:rPr lang="es-ES" sz="2000" dirty="0"/>
              <a:t>El aislamiento afectivo </a:t>
            </a:r>
          </a:p>
          <a:p>
            <a:endParaRPr lang="es-ES" sz="2000" dirty="0"/>
          </a:p>
          <a:p>
            <a:r>
              <a:rPr lang="es-ES" sz="2000" dirty="0"/>
              <a:t>Detiene el desarrollo del niño/a </a:t>
            </a:r>
          </a:p>
          <a:p>
            <a:endParaRPr lang="es-ES" sz="2000" dirty="0"/>
          </a:p>
          <a:p>
            <a:r>
              <a:rPr lang="es-ES" sz="2000" dirty="0"/>
              <a:t>Se atrofian los lóbulos prefrontales y el rinencéfalo puede llegar a destruirse (muerte neuronal)</a:t>
            </a:r>
          </a:p>
          <a:p>
            <a:endParaRPr lang="es-ES" sz="2000" dirty="0"/>
          </a:p>
          <a:p>
            <a:r>
              <a:rPr lang="es-ES" sz="2000" dirty="0"/>
              <a:t>La carencia afectiva provoca desinterés por el “mundo exterior”</a:t>
            </a:r>
          </a:p>
          <a:p>
            <a:r>
              <a:rPr lang="es-ES" sz="2000" dirty="0"/>
              <a:t> </a:t>
            </a:r>
          </a:p>
          <a:p>
            <a:r>
              <a:rPr lang="es-ES" sz="2000" dirty="0"/>
              <a:t>Falta de interés </a:t>
            </a:r>
            <a:r>
              <a:rPr lang="es-ES" sz="2000" dirty="0" err="1"/>
              <a:t>porhablar</a:t>
            </a:r>
            <a:r>
              <a:rPr lang="es-ES" sz="2000" dirty="0"/>
              <a:t>/por comunicarse con el otro</a:t>
            </a:r>
          </a:p>
          <a:p>
            <a:endParaRPr lang="es-ES" sz="2000" dirty="0"/>
          </a:p>
          <a:p>
            <a:r>
              <a:rPr lang="es-ES" sz="2000" dirty="0"/>
              <a:t>El “acercamiento” del otro lo vive con miedo y como si fuera una agresión </a:t>
            </a:r>
          </a:p>
          <a:p>
            <a:endParaRPr lang="es-ES" sz="2000" dirty="0"/>
          </a:p>
          <a:p>
            <a:r>
              <a:rPr lang="es-ES" sz="2000" dirty="0"/>
              <a:t>Exceso de cortisona que hace estallar las células nerviosas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4328350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EBDA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 l="1678" r="1678"/>
          <a:stretch>
            <a:fillRect/>
          </a:stretch>
        </p:blipFill>
        <p:spPr>
          <a:xfrm>
            <a:off x="16002000" y="0"/>
            <a:ext cx="1974937" cy="2043554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1889149" y="8648700"/>
            <a:ext cx="10480699" cy="6974429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F61BCE45-D430-50F1-718B-27BF3BEC6645}"/>
              </a:ext>
            </a:extLst>
          </p:cNvPr>
          <p:cNvSpPr txBox="1"/>
          <p:nvPr/>
        </p:nvSpPr>
        <p:spPr>
          <a:xfrm>
            <a:off x="2895600" y="3390900"/>
            <a:ext cx="1257300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s-ES" sz="2400" dirty="0"/>
          </a:p>
          <a:p>
            <a:r>
              <a:rPr lang="es-ES" sz="2400" dirty="0"/>
              <a:t>- Dentro de las condiciones externas: el TERAPEUTA como apoyo, comprensión y nueva narrativa</a:t>
            </a:r>
          </a:p>
          <a:p>
            <a:endParaRPr lang="es-ES" sz="2400" dirty="0"/>
          </a:p>
          <a:p>
            <a:r>
              <a:rPr lang="es-ES" sz="2400" dirty="0"/>
              <a:t>- Formas de aprendizaje y atención en la sesión según el apego de cada persona</a:t>
            </a:r>
          </a:p>
          <a:p>
            <a:endParaRPr lang="es-ES" sz="2400" dirty="0"/>
          </a:p>
          <a:p>
            <a:r>
              <a:rPr lang="es-ES" sz="2400" dirty="0"/>
              <a:t>- Atender la globalidad del paciente, el mundo y características que lo rodean</a:t>
            </a:r>
          </a:p>
        </p:txBody>
      </p:sp>
      <p:sp>
        <p:nvSpPr>
          <p:cNvPr id="8" name="Shape 457">
            <a:extLst>
              <a:ext uri="{FF2B5EF4-FFF2-40B4-BE49-F238E27FC236}">
                <a16:creationId xmlns:a16="http://schemas.microsoft.com/office/drawing/2014/main" id="{7EF8D564-0C4C-9151-4521-0DE19B128F54}"/>
              </a:ext>
            </a:extLst>
          </p:cNvPr>
          <p:cNvSpPr txBox="1"/>
          <p:nvPr/>
        </p:nvSpPr>
        <p:spPr>
          <a:xfrm>
            <a:off x="3581400" y="1820823"/>
            <a:ext cx="11125200" cy="59688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1">
            <a:noAutofit/>
          </a:bodyPr>
          <a:lstStyle/>
          <a:p>
            <a:pPr marL="0" marR="0" lvl="0" indent="0" algn="ctr" rtl="0">
              <a:lnSpc>
                <a:spcPct val="85000"/>
              </a:lnSpc>
              <a:spcBef>
                <a:spcPts val="0"/>
              </a:spcBef>
              <a:buSzPct val="25000"/>
              <a:buNone/>
            </a:pPr>
            <a:r>
              <a:rPr lang="es-ES" sz="4400" b="1" i="0" u="none" strike="noStrike" cap="none" dirty="0">
                <a:solidFill>
                  <a:srgbClr val="CC6666"/>
                </a:solidFill>
                <a:latin typeface="Overlock"/>
                <a:ea typeface="Overlock"/>
                <a:cs typeface="Overlock"/>
                <a:sym typeface="Overlock"/>
              </a:rPr>
              <a:t>RESILIENCIA SECUNDARIA</a:t>
            </a:r>
          </a:p>
        </p:txBody>
      </p:sp>
    </p:spTree>
    <p:extLst>
      <p:ext uri="{BB962C8B-B14F-4D97-AF65-F5344CB8AC3E}">
        <p14:creationId xmlns:p14="http://schemas.microsoft.com/office/powerpoint/2010/main" val="18985632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BF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 l="1678" r="1678"/>
          <a:stretch>
            <a:fillRect/>
          </a:stretch>
        </p:blipFill>
        <p:spPr>
          <a:xfrm>
            <a:off x="16002000" y="7734300"/>
            <a:ext cx="1974937" cy="2043554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0800000">
            <a:off x="-4724400" y="-4610100"/>
            <a:ext cx="10480699" cy="6974429"/>
          </a:xfrm>
          <a:prstGeom prst="rect">
            <a:avLst/>
          </a:prstGeom>
        </p:spPr>
      </p:pic>
      <p:sp>
        <p:nvSpPr>
          <p:cNvPr id="2" name="Shape 425">
            <a:extLst>
              <a:ext uri="{FF2B5EF4-FFF2-40B4-BE49-F238E27FC236}">
                <a16:creationId xmlns:a16="http://schemas.microsoft.com/office/drawing/2014/main" id="{05E0A7E0-AD50-B8E9-F9E3-10703F802B69}"/>
              </a:ext>
            </a:extLst>
          </p:cNvPr>
          <p:cNvSpPr txBox="1"/>
          <p:nvPr/>
        </p:nvSpPr>
        <p:spPr>
          <a:xfrm>
            <a:off x="5029200" y="647700"/>
            <a:ext cx="11887200" cy="59688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1">
            <a:noAutofit/>
          </a:bodyPr>
          <a:lstStyle/>
          <a:p>
            <a:pPr marL="0" marR="0" lvl="0" indent="0" algn="ctr" rtl="0">
              <a:lnSpc>
                <a:spcPct val="85000"/>
              </a:lnSpc>
              <a:spcBef>
                <a:spcPts val="0"/>
              </a:spcBef>
              <a:buSzPct val="25000"/>
              <a:buNone/>
            </a:pPr>
            <a:r>
              <a:rPr lang="es-ES" sz="4400" b="1" i="0" u="none" strike="noStrike" cap="none" dirty="0">
                <a:solidFill>
                  <a:srgbClr val="CC6666"/>
                </a:solidFill>
                <a:latin typeface="Overlock"/>
                <a:ea typeface="Overlock"/>
                <a:cs typeface="Overlock"/>
                <a:sym typeface="Overlock"/>
              </a:rPr>
              <a:t>CONDICIONES PARA LA RESILIENCIA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6877CBD9-4B4B-FB73-7B97-C22F8085624F}"/>
              </a:ext>
            </a:extLst>
          </p:cNvPr>
          <p:cNvSpPr txBox="1"/>
          <p:nvPr/>
        </p:nvSpPr>
        <p:spPr>
          <a:xfrm>
            <a:off x="3886200" y="2721229"/>
            <a:ext cx="11503742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s-ES" sz="2000" dirty="0"/>
          </a:p>
          <a:p>
            <a:r>
              <a:rPr lang="es-ES" sz="2000" dirty="0"/>
              <a:t>¿CÓMO RETOMAR EL DESARROLLO GENERAL DE LA PERSONA?</a:t>
            </a:r>
          </a:p>
          <a:p>
            <a:endParaRPr lang="es-ES" sz="2000" dirty="0"/>
          </a:p>
          <a:p>
            <a:r>
              <a:rPr lang="es-ES" sz="2000" dirty="0"/>
              <a:t>No se habla de niño o adulto Resiliente como algo innato, sino de condiciones de </a:t>
            </a:r>
            <a:r>
              <a:rPr lang="es-ES" sz="2000" dirty="0" err="1"/>
              <a:t>Resilencia</a:t>
            </a:r>
            <a:r>
              <a:rPr lang="es-ES" sz="2000" dirty="0"/>
              <a:t>.</a:t>
            </a:r>
          </a:p>
          <a:p>
            <a:endParaRPr lang="es-ES" sz="2000" dirty="0"/>
          </a:p>
          <a:p>
            <a:r>
              <a:rPr lang="es-ES" sz="2000" dirty="0"/>
              <a:t>Contando con una “constelación de apego” disponible y sensible a las necesidades del paciente: madre,</a:t>
            </a:r>
          </a:p>
          <a:p>
            <a:r>
              <a:rPr lang="es-ES" sz="2000" dirty="0"/>
              <a:t>padre, hermanos, abuelos, tíos, mascotas, amigos, docentes, médicos, curas, etc. </a:t>
            </a:r>
          </a:p>
          <a:p>
            <a:r>
              <a:rPr lang="es-ES" sz="2000" dirty="0"/>
              <a:t>- Si una “estrella” en esta constelación se apaga, hay otras que siguen brillando para el pequeño.</a:t>
            </a:r>
          </a:p>
          <a:p>
            <a:endParaRPr lang="es-ES" sz="2000" dirty="0"/>
          </a:p>
          <a:p>
            <a:r>
              <a:rPr lang="es-ES" sz="2000" dirty="0"/>
              <a:t>CONDICIONES EXTERNAS: Apoyo de la cultura, entorno, barrio y familia en la que se desarrolla.</a:t>
            </a:r>
          </a:p>
          <a:p>
            <a:endParaRPr lang="es-ES" sz="2000" dirty="0"/>
          </a:p>
          <a:p>
            <a:r>
              <a:rPr lang="es-ES" sz="2000" dirty="0"/>
              <a:t>CONDICIONES INTERNAS: Tener en cuenta las características y necesidades únicas del paciente. Tipo de</a:t>
            </a:r>
          </a:p>
          <a:p>
            <a:r>
              <a:rPr lang="es-ES" sz="2000" dirty="0"/>
              <a:t>apego.</a:t>
            </a:r>
          </a:p>
          <a:p>
            <a:endParaRPr lang="es-ES" sz="2000" dirty="0"/>
          </a:p>
          <a:p>
            <a:r>
              <a:rPr lang="es-ES" sz="2000" dirty="0"/>
              <a:t>CONDICIONES DE ATRIBUCIÓN: Significado que se le da al trauma, desregularización, conflicto o problema</a:t>
            </a:r>
          </a:p>
          <a:p>
            <a:r>
              <a:rPr lang="es-ES" sz="2000" dirty="0"/>
              <a:t>por las personas que rodean al niño/a o al adulto. ¿Qué hay además del trauma?</a:t>
            </a:r>
          </a:p>
        </p:txBody>
      </p:sp>
    </p:spTree>
    <p:extLst>
      <p:ext uri="{BB962C8B-B14F-4D97-AF65-F5344CB8AC3E}">
        <p14:creationId xmlns:p14="http://schemas.microsoft.com/office/powerpoint/2010/main" val="327963132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9797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-22860" y="8086602"/>
            <a:ext cx="3961199" cy="3688867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rcRect t="38836" b="38836"/>
          <a:stretch>
            <a:fillRect/>
          </a:stretch>
        </p:blipFill>
        <p:spPr>
          <a:xfrm>
            <a:off x="0" y="9118235"/>
            <a:ext cx="3640480" cy="812800"/>
          </a:xfrm>
          <a:prstGeom prst="rect">
            <a:avLst/>
          </a:prstGeom>
        </p:spPr>
      </p:pic>
      <p:sp>
        <p:nvSpPr>
          <p:cNvPr id="2" name="Shape 457">
            <a:extLst>
              <a:ext uri="{FF2B5EF4-FFF2-40B4-BE49-F238E27FC236}">
                <a16:creationId xmlns:a16="http://schemas.microsoft.com/office/drawing/2014/main" id="{B9E719B1-052B-417D-C9ED-48C21BEF83B0}"/>
              </a:ext>
            </a:extLst>
          </p:cNvPr>
          <p:cNvSpPr txBox="1"/>
          <p:nvPr/>
        </p:nvSpPr>
        <p:spPr>
          <a:xfrm>
            <a:off x="3200400" y="973985"/>
            <a:ext cx="11277600" cy="59688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1">
            <a:noAutofit/>
          </a:bodyPr>
          <a:lstStyle/>
          <a:p>
            <a:pPr marL="0" marR="0" lvl="0" indent="0" algn="ctr" rtl="0">
              <a:lnSpc>
                <a:spcPct val="85000"/>
              </a:lnSpc>
              <a:spcBef>
                <a:spcPts val="0"/>
              </a:spcBef>
              <a:buSzPct val="25000"/>
              <a:buNone/>
            </a:pPr>
            <a:r>
              <a:rPr lang="es-ES" sz="4400" b="1" dirty="0">
                <a:solidFill>
                  <a:srgbClr val="CC6666"/>
                </a:solidFill>
                <a:latin typeface="Overlock"/>
                <a:ea typeface="Overlock"/>
                <a:cs typeface="Overlock"/>
                <a:sym typeface="Overlock"/>
              </a:rPr>
              <a:t>CONSEGUIR LA RESILIENCIA</a:t>
            </a:r>
            <a:endParaRPr lang="es-ES" sz="4400" b="1" i="0" u="none" strike="noStrike" cap="none" dirty="0">
              <a:solidFill>
                <a:srgbClr val="CC6666"/>
              </a:solidFill>
              <a:latin typeface="Overlock"/>
              <a:ea typeface="Overlock"/>
              <a:cs typeface="Overlock"/>
              <a:sym typeface="Overlock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818B52D1-F3DC-DBC1-B624-B773ABBA86EE}"/>
              </a:ext>
            </a:extLst>
          </p:cNvPr>
          <p:cNvSpPr txBox="1"/>
          <p:nvPr/>
        </p:nvSpPr>
        <p:spPr>
          <a:xfrm>
            <a:off x="4419600" y="2696676"/>
            <a:ext cx="11277600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s-ES" sz="2400" dirty="0">
              <a:solidFill>
                <a:schemeClr val="bg1"/>
              </a:solidFill>
            </a:endParaRPr>
          </a:p>
          <a:p>
            <a:r>
              <a:rPr lang="es-ES" sz="2400" dirty="0">
                <a:solidFill>
                  <a:schemeClr val="bg1"/>
                </a:solidFill>
              </a:rPr>
              <a:t>A través de la creatividad, la imaginación y un rico mundo interior</a:t>
            </a:r>
          </a:p>
          <a:p>
            <a:endParaRPr lang="es-ES" sz="2400" dirty="0">
              <a:solidFill>
                <a:schemeClr val="bg1"/>
              </a:solidFill>
            </a:endParaRPr>
          </a:p>
          <a:p>
            <a:r>
              <a:rPr lang="es-ES" sz="2400" dirty="0">
                <a:solidFill>
                  <a:schemeClr val="bg1"/>
                </a:solidFill>
              </a:rPr>
              <a:t>A través del apoyo de la familia, sociedad, cultura</a:t>
            </a:r>
          </a:p>
          <a:p>
            <a:endParaRPr lang="es-ES" sz="2400" dirty="0">
              <a:solidFill>
                <a:schemeClr val="bg1"/>
              </a:solidFill>
            </a:endParaRPr>
          </a:p>
          <a:p>
            <a:r>
              <a:rPr lang="es-ES" sz="2400" dirty="0">
                <a:solidFill>
                  <a:schemeClr val="bg1"/>
                </a:solidFill>
              </a:rPr>
              <a:t>A través de una nueva Narrativa</a:t>
            </a:r>
          </a:p>
          <a:p>
            <a:endParaRPr lang="es-ES" sz="2400" dirty="0">
              <a:solidFill>
                <a:schemeClr val="bg1"/>
              </a:solidFill>
            </a:endParaRPr>
          </a:p>
          <a:p>
            <a:r>
              <a:rPr lang="es-ES" sz="2400" dirty="0">
                <a:solidFill>
                  <a:schemeClr val="bg1"/>
                </a:solidFill>
              </a:rPr>
              <a:t>A través del mecanismo de defensa de la proyección, la empatía y el “altruismo”</a:t>
            </a:r>
          </a:p>
          <a:p>
            <a:endParaRPr lang="es-ES" sz="2400" dirty="0">
              <a:solidFill>
                <a:schemeClr val="bg1"/>
              </a:solidFill>
            </a:endParaRPr>
          </a:p>
          <a:p>
            <a:r>
              <a:rPr lang="es-ES" sz="2400" dirty="0">
                <a:solidFill>
                  <a:schemeClr val="bg1"/>
                </a:solidFill>
              </a:rPr>
              <a:t>(Ser “generoso” con el otro que sufre, como he sufrido yo)</a:t>
            </a:r>
          </a:p>
        </p:txBody>
      </p:sp>
    </p:spTree>
    <p:extLst>
      <p:ext uri="{BB962C8B-B14F-4D97-AF65-F5344CB8AC3E}">
        <p14:creationId xmlns:p14="http://schemas.microsoft.com/office/powerpoint/2010/main" val="279924940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-1828800" y="-3726070"/>
            <a:ext cx="6969370" cy="5880406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-305166" y="-1563126"/>
            <a:ext cx="7541395" cy="3126251"/>
          </a:xfrm>
          <a:prstGeom prst="rect">
            <a:avLst/>
          </a:prstGeom>
        </p:spPr>
      </p:pic>
      <p:sp>
        <p:nvSpPr>
          <p:cNvPr id="2" name="Shape 457">
            <a:extLst>
              <a:ext uri="{FF2B5EF4-FFF2-40B4-BE49-F238E27FC236}">
                <a16:creationId xmlns:a16="http://schemas.microsoft.com/office/drawing/2014/main" id="{7AAC77FD-212A-C2E1-C9D7-8D261E32CF89}"/>
              </a:ext>
            </a:extLst>
          </p:cNvPr>
          <p:cNvSpPr txBox="1"/>
          <p:nvPr/>
        </p:nvSpPr>
        <p:spPr>
          <a:xfrm>
            <a:off x="5638800" y="800100"/>
            <a:ext cx="7999560" cy="59688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1">
            <a:noAutofit/>
          </a:bodyPr>
          <a:lstStyle/>
          <a:p>
            <a:pPr marL="0" marR="0" lvl="0" indent="0" algn="ctr" rtl="0">
              <a:lnSpc>
                <a:spcPct val="85000"/>
              </a:lnSpc>
              <a:spcBef>
                <a:spcPts val="0"/>
              </a:spcBef>
              <a:buSzPct val="25000"/>
              <a:buNone/>
            </a:pPr>
            <a:r>
              <a:rPr lang="es-ES" sz="4400" b="1" i="0" u="none" strike="noStrike" cap="none" dirty="0">
                <a:solidFill>
                  <a:srgbClr val="CC6666"/>
                </a:solidFill>
                <a:latin typeface="Overlock"/>
                <a:ea typeface="Overlock"/>
                <a:cs typeface="Overlock"/>
                <a:sym typeface="Overlock"/>
              </a:rPr>
              <a:t>APEGO SEGURO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1B5D55B7-7F9B-FF46-5E73-5A43F5610CB7}"/>
              </a:ext>
            </a:extLst>
          </p:cNvPr>
          <p:cNvSpPr txBox="1"/>
          <p:nvPr/>
        </p:nvSpPr>
        <p:spPr>
          <a:xfrm>
            <a:off x="1905000" y="2802739"/>
            <a:ext cx="147066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400" b="1" i="0" dirty="0">
                <a:solidFill>
                  <a:srgbClr val="9EBDA5"/>
                </a:solidFill>
                <a:effectLst/>
                <a:latin typeface="Google Sans"/>
              </a:rPr>
              <a:t>El apego seguro, denominado también sano, en un niño se caracteriza por: un esfuerzo continuo por mantener el contacto con su cuidador. </a:t>
            </a:r>
          </a:p>
          <a:p>
            <a:r>
              <a:rPr lang="es-ES" sz="2400" b="1" i="0" dirty="0">
                <a:solidFill>
                  <a:srgbClr val="9EBDA5"/>
                </a:solidFill>
                <a:effectLst/>
                <a:latin typeface="Google Sans"/>
              </a:rPr>
              <a:t>La búsqueda en todo momento de un contacto emocional y físico.</a:t>
            </a:r>
          </a:p>
          <a:p>
            <a:r>
              <a:rPr lang="es-ES" sz="2400" b="1" i="0" dirty="0">
                <a:solidFill>
                  <a:srgbClr val="9EBDA5"/>
                </a:solidFill>
                <a:effectLst/>
                <a:latin typeface="Google Sans"/>
              </a:rPr>
              <a:t> Seguridad para explorar su alrededor cuando se encuentra con el cuidador</a:t>
            </a:r>
            <a:endParaRPr lang="es-ES" sz="2400" b="1" dirty="0">
              <a:solidFill>
                <a:srgbClr val="9EBDA5"/>
              </a:solidFill>
            </a:endParaRPr>
          </a:p>
        </p:txBody>
      </p:sp>
      <p:pic>
        <p:nvPicPr>
          <p:cNvPr id="1028" name="Picture 4" descr="El salvavidas del apego seguro nos une a los hijos">
            <a:extLst>
              <a:ext uri="{FF2B5EF4-FFF2-40B4-BE49-F238E27FC236}">
                <a16:creationId xmlns:a16="http://schemas.microsoft.com/office/drawing/2014/main" id="{8F125892-C5C2-0EA9-5494-2548CCE882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4600" y="5379321"/>
            <a:ext cx="6119031" cy="407193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539930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EBDA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 l="1678" r="1678"/>
          <a:stretch>
            <a:fillRect/>
          </a:stretch>
        </p:blipFill>
        <p:spPr>
          <a:xfrm>
            <a:off x="16002000" y="0"/>
            <a:ext cx="1974937" cy="2043554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1889149" y="8648700"/>
            <a:ext cx="10480699" cy="6974429"/>
          </a:xfrm>
          <a:prstGeom prst="rect">
            <a:avLst/>
          </a:prstGeom>
        </p:spPr>
      </p:pic>
      <p:sp>
        <p:nvSpPr>
          <p:cNvPr id="6" name="Shape 457">
            <a:extLst>
              <a:ext uri="{FF2B5EF4-FFF2-40B4-BE49-F238E27FC236}">
                <a16:creationId xmlns:a16="http://schemas.microsoft.com/office/drawing/2014/main" id="{9D5430A2-71F8-C98C-8A35-BAD055746CDF}"/>
              </a:ext>
            </a:extLst>
          </p:cNvPr>
          <p:cNvSpPr txBox="1"/>
          <p:nvPr/>
        </p:nvSpPr>
        <p:spPr>
          <a:xfrm>
            <a:off x="5638800" y="800100"/>
            <a:ext cx="7999560" cy="59688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1">
            <a:noAutofit/>
          </a:bodyPr>
          <a:lstStyle/>
          <a:p>
            <a:pPr marL="0" marR="0" lvl="0" indent="0" algn="ctr" rtl="0">
              <a:lnSpc>
                <a:spcPct val="85000"/>
              </a:lnSpc>
              <a:spcBef>
                <a:spcPts val="0"/>
              </a:spcBef>
              <a:buSzPct val="25000"/>
              <a:buNone/>
            </a:pPr>
            <a:r>
              <a:rPr lang="es-ES" sz="4400" b="1" i="0" u="none" strike="noStrike" cap="none" dirty="0">
                <a:solidFill>
                  <a:srgbClr val="CC6666"/>
                </a:solidFill>
                <a:latin typeface="Overlock"/>
                <a:ea typeface="Overlock"/>
                <a:cs typeface="Overlock"/>
                <a:sym typeface="Overlock"/>
              </a:rPr>
              <a:t>APEGO </a:t>
            </a:r>
            <a:r>
              <a:rPr lang="es-ES" sz="4400" b="1" dirty="0">
                <a:solidFill>
                  <a:srgbClr val="CC6666"/>
                </a:solidFill>
                <a:latin typeface="Overlock"/>
                <a:ea typeface="Overlock"/>
                <a:cs typeface="Overlock"/>
                <a:sym typeface="Overlock"/>
              </a:rPr>
              <a:t>SEGURO</a:t>
            </a:r>
            <a:endParaRPr lang="es-ES" sz="4400" b="1" i="0" u="none" strike="noStrike" cap="none" dirty="0">
              <a:solidFill>
                <a:srgbClr val="CC6666"/>
              </a:solidFill>
              <a:latin typeface="Overlock"/>
              <a:ea typeface="Overlock"/>
              <a:cs typeface="Overlock"/>
              <a:sym typeface="Overlock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ADEA18CB-B7F2-2BB7-519E-6618CFFD1F88}"/>
              </a:ext>
            </a:extLst>
          </p:cNvPr>
          <p:cNvSpPr txBox="1"/>
          <p:nvPr/>
        </p:nvSpPr>
        <p:spPr>
          <a:xfrm>
            <a:off x="5276130" y="1528926"/>
            <a:ext cx="8724900" cy="5146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rtl="0">
              <a:lnSpc>
                <a:spcPct val="85000"/>
              </a:lnSpc>
              <a:spcBef>
                <a:spcPts val="0"/>
              </a:spcBef>
              <a:buSzPct val="25000"/>
              <a:buNone/>
            </a:pPr>
            <a:r>
              <a:rPr lang="es-ES" sz="3200" b="1" i="0" u="none" strike="noStrike" cap="none" dirty="0">
                <a:solidFill>
                  <a:schemeClr val="bg1"/>
                </a:solidFill>
                <a:latin typeface="Overlock"/>
                <a:ea typeface="Overlock"/>
                <a:cs typeface="Overlock"/>
                <a:sym typeface="Overlock"/>
              </a:rPr>
              <a:t>Cómo se comporta una persona adulta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F132CF03-782F-E2E9-F8F6-2C4BC556E72C}"/>
              </a:ext>
            </a:extLst>
          </p:cNvPr>
          <p:cNvSpPr txBox="1"/>
          <p:nvPr/>
        </p:nvSpPr>
        <p:spPr>
          <a:xfrm>
            <a:off x="3657600" y="2881342"/>
            <a:ext cx="10087896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s-ES" sz="2400" dirty="0">
              <a:solidFill>
                <a:schemeClr val="bg1"/>
              </a:solidFill>
            </a:endParaRPr>
          </a:p>
          <a:p>
            <a:r>
              <a:rPr lang="es-ES" sz="2400" dirty="0">
                <a:solidFill>
                  <a:schemeClr val="bg1"/>
                </a:solidFill>
              </a:rPr>
              <a:t>Son personas que  viven las relaciones con alegría</a:t>
            </a:r>
          </a:p>
          <a:p>
            <a:endParaRPr lang="es-ES" sz="2400" dirty="0">
              <a:solidFill>
                <a:schemeClr val="bg1"/>
              </a:solidFill>
            </a:endParaRPr>
          </a:p>
          <a:p>
            <a:r>
              <a:rPr lang="es-ES" sz="2400" dirty="0">
                <a:solidFill>
                  <a:schemeClr val="bg1"/>
                </a:solidFill>
              </a:rPr>
              <a:t>Son colaboradores en las tareas</a:t>
            </a:r>
          </a:p>
          <a:p>
            <a:endParaRPr lang="es-ES" sz="2400" dirty="0">
              <a:solidFill>
                <a:schemeClr val="bg1"/>
              </a:solidFill>
            </a:endParaRPr>
          </a:p>
          <a:p>
            <a:r>
              <a:rPr lang="es-ES" sz="2400" dirty="0">
                <a:solidFill>
                  <a:schemeClr val="bg1"/>
                </a:solidFill>
              </a:rPr>
              <a:t>Manejan las emociones de manera coherente y equilibrada</a:t>
            </a:r>
          </a:p>
          <a:p>
            <a:endParaRPr lang="es-ES" sz="2400" dirty="0">
              <a:solidFill>
                <a:schemeClr val="bg1"/>
              </a:solidFill>
            </a:endParaRPr>
          </a:p>
          <a:p>
            <a:r>
              <a:rPr lang="es-ES" sz="2400" dirty="0">
                <a:solidFill>
                  <a:schemeClr val="bg1"/>
                </a:solidFill>
              </a:rPr>
              <a:t>Confían en otras personas</a:t>
            </a:r>
          </a:p>
          <a:p>
            <a:endParaRPr lang="es-ES" sz="2400" dirty="0">
              <a:solidFill>
                <a:schemeClr val="bg1"/>
              </a:solidFill>
            </a:endParaRPr>
          </a:p>
          <a:p>
            <a:r>
              <a:rPr lang="es-ES" sz="2400" dirty="0">
                <a:solidFill>
                  <a:schemeClr val="bg1"/>
                </a:solidFill>
              </a:rPr>
              <a:t>Aceptan sus dificultades personales y las que le surjan al otro</a:t>
            </a:r>
          </a:p>
          <a:p>
            <a:endParaRPr lang="es-ES" sz="2400" dirty="0">
              <a:solidFill>
                <a:schemeClr val="bg1"/>
              </a:solidFill>
            </a:endParaRPr>
          </a:p>
          <a:p>
            <a:r>
              <a:rPr lang="es-ES" sz="2400" dirty="0">
                <a:solidFill>
                  <a:schemeClr val="bg1"/>
                </a:solidFill>
              </a:rPr>
              <a:t>Resuelven de manera adecuada los conflictos interpersonales</a:t>
            </a:r>
          </a:p>
        </p:txBody>
      </p:sp>
    </p:spTree>
    <p:extLst>
      <p:ext uri="{BB962C8B-B14F-4D97-AF65-F5344CB8AC3E}">
        <p14:creationId xmlns:p14="http://schemas.microsoft.com/office/powerpoint/2010/main" val="4571759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EBDA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 l="1678" r="1678"/>
          <a:stretch>
            <a:fillRect/>
          </a:stretch>
        </p:blipFill>
        <p:spPr>
          <a:xfrm>
            <a:off x="15849600" y="132777"/>
            <a:ext cx="1974937" cy="2043554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6400800" y="7048500"/>
            <a:ext cx="10480699" cy="6974429"/>
          </a:xfrm>
          <a:prstGeom prst="rect">
            <a:avLst/>
          </a:prstGeom>
        </p:spPr>
      </p:pic>
      <p:grpSp>
        <p:nvGrpSpPr>
          <p:cNvPr id="2" name="Grupo 1">
            <a:extLst>
              <a:ext uri="{FF2B5EF4-FFF2-40B4-BE49-F238E27FC236}">
                <a16:creationId xmlns:a16="http://schemas.microsoft.com/office/drawing/2014/main" id="{754870E1-4AD5-6276-8350-15F172D1ECAE}"/>
              </a:ext>
            </a:extLst>
          </p:cNvPr>
          <p:cNvGrpSpPr/>
          <p:nvPr/>
        </p:nvGrpSpPr>
        <p:grpSpPr>
          <a:xfrm>
            <a:off x="1998956" y="3784421"/>
            <a:ext cx="3482395" cy="3569032"/>
            <a:chOff x="517687" y="2053804"/>
            <a:chExt cx="4090987" cy="3582867"/>
          </a:xfrm>
        </p:grpSpPr>
        <p:pic>
          <p:nvPicPr>
            <p:cNvPr id="3" name="3 Marcador de contenido" descr="1 rey.jpg">
              <a:extLst>
                <a:ext uri="{FF2B5EF4-FFF2-40B4-BE49-F238E27FC236}">
                  <a16:creationId xmlns:a16="http://schemas.microsoft.com/office/drawing/2014/main" id="{0E4732AD-8ACC-EA93-5D35-24FEAD49320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517687" y="2053804"/>
              <a:ext cx="4090987" cy="302418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6" name="5 CuadroTexto">
              <a:extLst>
                <a:ext uri="{FF2B5EF4-FFF2-40B4-BE49-F238E27FC236}">
                  <a16:creationId xmlns:a16="http://schemas.microsoft.com/office/drawing/2014/main" id="{E95FBFB2-C5DB-18A0-6C8F-2FF87B28394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7687" y="5049629"/>
              <a:ext cx="4090987" cy="5870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s-ES" altLang="es-ES" sz="2000" b="1" dirty="0">
                  <a:solidFill>
                    <a:srgbClr val="CC6666"/>
                  </a:solidFill>
                  <a:latin typeface="Aracne Condensed Regular Italic" pitchFamily="50" charset="0"/>
                </a:rPr>
                <a:t>James IV de Escocia S.XV</a:t>
              </a:r>
            </a:p>
            <a:p>
              <a:pPr algn="ctr" eaLnBrk="1" hangingPunct="1"/>
              <a:r>
                <a:rPr lang="es-ES" altLang="es-ES" sz="1200" b="1" dirty="0">
                  <a:solidFill>
                    <a:srgbClr val="CC6666"/>
                  </a:solidFill>
                  <a:latin typeface="Aracne Condensed Regular Italic" pitchFamily="50" charset="0"/>
                </a:rPr>
                <a:t>(mujer sorda)</a:t>
              </a:r>
            </a:p>
          </p:txBody>
        </p:sp>
      </p:grpSp>
      <p:grpSp>
        <p:nvGrpSpPr>
          <p:cNvPr id="7" name="Grupo 6">
            <a:extLst>
              <a:ext uri="{FF2B5EF4-FFF2-40B4-BE49-F238E27FC236}">
                <a16:creationId xmlns:a16="http://schemas.microsoft.com/office/drawing/2014/main" id="{5F09886D-ABC2-C9F0-4C85-CCB1C21CEBDF}"/>
              </a:ext>
            </a:extLst>
          </p:cNvPr>
          <p:cNvGrpSpPr/>
          <p:nvPr/>
        </p:nvGrpSpPr>
        <p:grpSpPr>
          <a:xfrm>
            <a:off x="6362097" y="3745800"/>
            <a:ext cx="2554266" cy="3931926"/>
            <a:chOff x="8910538" y="472098"/>
            <a:chExt cx="3530473" cy="5974350"/>
          </a:xfrm>
        </p:grpSpPr>
        <p:pic>
          <p:nvPicPr>
            <p:cNvPr id="8" name="4 Imagen" descr="rey 2.jpg">
              <a:extLst>
                <a:ext uri="{FF2B5EF4-FFF2-40B4-BE49-F238E27FC236}">
                  <a16:creationId xmlns:a16="http://schemas.microsoft.com/office/drawing/2014/main" id="{1B87D280-A13D-19E5-F7D5-0C7FD9313B7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40403" y="472098"/>
              <a:ext cx="3400608" cy="4572853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6 CuadroTexto">
              <a:extLst>
                <a:ext uri="{FF2B5EF4-FFF2-40B4-BE49-F238E27FC236}">
                  <a16:creationId xmlns:a16="http://schemas.microsoft.com/office/drawing/2014/main" id="{E8EC349A-74A5-84F8-2861-85BB2BF7643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910538" y="5090263"/>
              <a:ext cx="3400607" cy="13561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s-ES" altLang="es-ES" sz="2000" b="1" dirty="0">
                  <a:solidFill>
                    <a:srgbClr val="CC6666"/>
                  </a:solidFill>
                  <a:latin typeface="Aracne Ultra CondensedRegularIt" pitchFamily="2" charset="0"/>
                </a:rPr>
                <a:t>Federico II de Prusia, S. XVII</a:t>
              </a:r>
            </a:p>
            <a:p>
              <a:pPr algn="ctr" eaLnBrk="1" hangingPunct="1"/>
              <a:r>
                <a:rPr lang="es-ES" altLang="es-ES" sz="1200" b="1" dirty="0">
                  <a:solidFill>
                    <a:srgbClr val="CC6666"/>
                  </a:solidFill>
                  <a:latin typeface="Aracne Ultra CondensedRegularIt" pitchFamily="2" charset="0"/>
                </a:rPr>
                <a:t>(lengua universal)</a:t>
              </a:r>
            </a:p>
          </p:txBody>
        </p:sp>
      </p:grpSp>
      <p:grpSp>
        <p:nvGrpSpPr>
          <p:cNvPr id="10" name="Grupo 9">
            <a:extLst>
              <a:ext uri="{FF2B5EF4-FFF2-40B4-BE49-F238E27FC236}">
                <a16:creationId xmlns:a16="http://schemas.microsoft.com/office/drawing/2014/main" id="{680689D8-3101-5229-2954-4F40B5294089}"/>
              </a:ext>
            </a:extLst>
          </p:cNvPr>
          <p:cNvGrpSpPr/>
          <p:nvPr/>
        </p:nvGrpSpPr>
        <p:grpSpPr>
          <a:xfrm>
            <a:off x="9891065" y="3760062"/>
            <a:ext cx="2497986" cy="3870122"/>
            <a:chOff x="7870884" y="1479590"/>
            <a:chExt cx="2381250" cy="3902056"/>
          </a:xfrm>
        </p:grpSpPr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CAA9A125-1EF4-82F8-7B88-EBA4C47A521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870884" y="1479590"/>
              <a:ext cx="2381250" cy="3019425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2" name="CuadroTexto 11">
              <a:extLst>
                <a:ext uri="{FF2B5EF4-FFF2-40B4-BE49-F238E27FC236}">
                  <a16:creationId xmlns:a16="http://schemas.microsoft.com/office/drawing/2014/main" id="{431070B9-F618-4FAD-6F86-53E0D7F14BCD}"/>
                </a:ext>
              </a:extLst>
            </p:cNvPr>
            <p:cNvSpPr txBox="1"/>
            <p:nvPr/>
          </p:nvSpPr>
          <p:spPr>
            <a:xfrm>
              <a:off x="7870884" y="4512761"/>
              <a:ext cx="2378906" cy="8688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altLang="es-ES" sz="2000" b="1" dirty="0">
                  <a:solidFill>
                    <a:srgbClr val="CC6666"/>
                  </a:solidFill>
                  <a:latin typeface="Aracne Condensed Regular Italic" pitchFamily="50" charset="0"/>
                </a:rPr>
                <a:t>H. Harlow 1959</a:t>
              </a:r>
            </a:p>
            <a:p>
              <a:pPr algn="ctr"/>
              <a:r>
                <a:rPr lang="es-ES" altLang="es-ES" sz="1200" b="1" dirty="0">
                  <a:solidFill>
                    <a:srgbClr val="CC6666"/>
                  </a:solidFill>
                  <a:latin typeface="Aracne Condensed Regular Italic" pitchFamily="50" charset="0"/>
                </a:rPr>
                <a:t>(monos)</a:t>
              </a:r>
            </a:p>
            <a:p>
              <a:endParaRPr lang="es-ES" dirty="0"/>
            </a:p>
          </p:txBody>
        </p:sp>
      </p:grpSp>
      <p:grpSp>
        <p:nvGrpSpPr>
          <p:cNvPr id="13" name="Grupo 12">
            <a:extLst>
              <a:ext uri="{FF2B5EF4-FFF2-40B4-BE49-F238E27FC236}">
                <a16:creationId xmlns:a16="http://schemas.microsoft.com/office/drawing/2014/main" id="{8FBDDBE9-C2F5-C19E-A634-C8092DF21B6F}"/>
              </a:ext>
            </a:extLst>
          </p:cNvPr>
          <p:cNvGrpSpPr/>
          <p:nvPr/>
        </p:nvGrpSpPr>
        <p:grpSpPr>
          <a:xfrm>
            <a:off x="13607124" y="3760062"/>
            <a:ext cx="2249662" cy="4041155"/>
            <a:chOff x="9089322" y="1080333"/>
            <a:chExt cx="2583511" cy="5025242"/>
          </a:xfrm>
        </p:grpSpPr>
        <p:pic>
          <p:nvPicPr>
            <p:cNvPr id="14" name="Imagen 13">
              <a:extLst>
                <a:ext uri="{FF2B5EF4-FFF2-40B4-BE49-F238E27FC236}">
                  <a16:creationId xmlns:a16="http://schemas.microsoft.com/office/drawing/2014/main" id="{4FF50975-9C67-A6FE-0F7E-D03D7D62FAA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t="4341"/>
            <a:stretch/>
          </p:blipFill>
          <p:spPr>
            <a:xfrm>
              <a:off x="9089322" y="1080333"/>
              <a:ext cx="2583511" cy="372397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5" name="CuadroTexto 14">
              <a:extLst>
                <a:ext uri="{FF2B5EF4-FFF2-40B4-BE49-F238E27FC236}">
                  <a16:creationId xmlns:a16="http://schemas.microsoft.com/office/drawing/2014/main" id="{EBC3958E-2B5D-B10A-E9B0-9E08BA2829BF}"/>
                </a:ext>
              </a:extLst>
            </p:cNvPr>
            <p:cNvSpPr txBox="1"/>
            <p:nvPr/>
          </p:nvSpPr>
          <p:spPr>
            <a:xfrm>
              <a:off x="9089322" y="4804310"/>
              <a:ext cx="2583511" cy="13012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altLang="es-ES" sz="2000" b="1" dirty="0">
                  <a:solidFill>
                    <a:srgbClr val="CC6666"/>
                  </a:solidFill>
                  <a:latin typeface="Aracne Condensed Regular Italic" pitchFamily="50" charset="0"/>
                </a:rPr>
                <a:t>René Spitz 1945</a:t>
              </a:r>
            </a:p>
            <a:p>
              <a:pPr algn="ctr"/>
              <a:r>
                <a:rPr lang="es-ES" altLang="es-ES" sz="1200" b="1" dirty="0">
                  <a:solidFill>
                    <a:srgbClr val="CC6666"/>
                  </a:solidFill>
                  <a:latin typeface="Aracne Condensed Regular Italic" pitchFamily="50" charset="0"/>
                </a:rPr>
                <a:t>(profundiza el experimento de Federico)</a:t>
              </a:r>
            </a:p>
            <a:p>
              <a:endParaRPr lang="es-E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BF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 l="1678" r="1678"/>
          <a:stretch>
            <a:fillRect/>
          </a:stretch>
        </p:blipFill>
        <p:spPr>
          <a:xfrm>
            <a:off x="533400" y="-339152"/>
            <a:ext cx="1974937" cy="2043554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5943600" y="6786697"/>
            <a:ext cx="10480699" cy="6974429"/>
          </a:xfrm>
          <a:prstGeom prst="rect">
            <a:avLst/>
          </a:prstGeom>
        </p:spPr>
      </p:pic>
      <p:sp>
        <p:nvSpPr>
          <p:cNvPr id="2" name="Shape 279">
            <a:extLst>
              <a:ext uri="{FF2B5EF4-FFF2-40B4-BE49-F238E27FC236}">
                <a16:creationId xmlns:a16="http://schemas.microsoft.com/office/drawing/2014/main" id="{D83D91FA-8A6F-31F0-26D0-ADCEA0C8699B}"/>
              </a:ext>
            </a:extLst>
          </p:cNvPr>
          <p:cNvSpPr txBox="1"/>
          <p:nvPr/>
        </p:nvSpPr>
        <p:spPr>
          <a:xfrm>
            <a:off x="4363380" y="972702"/>
            <a:ext cx="9561239" cy="1463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1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lang="es-ES" sz="2800" b="0" i="0" u="none" strike="noStrike" cap="none" dirty="0">
                <a:solidFill>
                  <a:srgbClr val="FFFFFF"/>
                </a:solidFill>
                <a:latin typeface="Overlock"/>
                <a:ea typeface="Overlock"/>
                <a:cs typeface="Overlock"/>
                <a:sym typeface="Overlock"/>
              </a:rPr>
              <a:t>¿QUÉ NECESITA ENTONCES UN BEBÉ PARA SOBREVIVIR? </a:t>
            </a:r>
            <a:endParaRPr lang="es-ES" sz="2800" dirty="0">
              <a:solidFill>
                <a:srgbClr val="FFFFFF"/>
              </a:solidFill>
              <a:latin typeface="Overlock"/>
              <a:ea typeface="Overlock"/>
              <a:cs typeface="Overlock"/>
              <a:sym typeface="Overlock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buNone/>
            </a:pPr>
            <a:endParaRPr sz="1800" b="0" i="0" u="none" strike="noStrike" cap="none" dirty="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9958AAEC-F832-6A3E-7778-69DF8138E95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0893" y="2821705"/>
            <a:ext cx="3596206" cy="24061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E6A3EA6B-907F-1D5E-A064-0AC0FA7DF6E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57800" y="3619500"/>
            <a:ext cx="3999530" cy="23478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AACB3425-5C6D-9295-4D88-7A7DA065D5C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210800" y="4843429"/>
            <a:ext cx="3045454" cy="22478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77C40FF4-0195-0BED-901F-11F8608C76C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3952101" y="6210300"/>
            <a:ext cx="3805134" cy="38908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3A5A4221-8A97-9226-C1BD-7B13D2392F27}"/>
              </a:ext>
            </a:extLst>
          </p:cNvPr>
          <p:cNvSpPr txBox="1"/>
          <p:nvPr/>
        </p:nvSpPr>
        <p:spPr>
          <a:xfrm>
            <a:off x="5159738" y="8374674"/>
            <a:ext cx="796852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lang="es-ES" sz="4000" b="0" i="0" u="none" strike="noStrike" cap="none" dirty="0">
                <a:solidFill>
                  <a:srgbClr val="FFFFFF"/>
                </a:solidFill>
                <a:latin typeface="Overlock"/>
                <a:ea typeface="Overlock"/>
                <a:cs typeface="Overlock"/>
                <a:sym typeface="Overlock"/>
              </a:rPr>
              <a:t>Sin ello no puede seguir viviendo      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9797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 t="38836" b="38836"/>
          <a:stretch>
            <a:fillRect/>
          </a:stretch>
        </p:blipFill>
        <p:spPr>
          <a:xfrm>
            <a:off x="-762000" y="8724900"/>
            <a:ext cx="8522047" cy="1902694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4777037" y="8363210"/>
            <a:ext cx="3961199" cy="3688867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200308">
            <a:off x="15634639" y="8598497"/>
            <a:ext cx="5306722" cy="3377005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-1143000" y="-723900"/>
            <a:ext cx="4296163" cy="3001944"/>
          </a:xfrm>
          <a:prstGeom prst="rect">
            <a:avLst/>
          </a:prstGeom>
        </p:spPr>
      </p:pic>
      <p:sp>
        <p:nvSpPr>
          <p:cNvPr id="2" name="Shape 289">
            <a:extLst>
              <a:ext uri="{FF2B5EF4-FFF2-40B4-BE49-F238E27FC236}">
                <a16:creationId xmlns:a16="http://schemas.microsoft.com/office/drawing/2014/main" id="{B7C4E892-3F34-3201-0755-D549CEE47D57}"/>
              </a:ext>
            </a:extLst>
          </p:cNvPr>
          <p:cNvSpPr txBox="1"/>
          <p:nvPr/>
        </p:nvSpPr>
        <p:spPr>
          <a:xfrm>
            <a:off x="2345073" y="788940"/>
            <a:ext cx="14479695" cy="78947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1">
            <a:noAutofit/>
          </a:bodyPr>
          <a:lstStyle/>
          <a:p>
            <a:pPr marL="0" marR="0" lvl="0" indent="0" algn="ctr" rtl="0">
              <a:lnSpc>
                <a:spcPct val="85000"/>
              </a:lnSpc>
              <a:spcBef>
                <a:spcPts val="0"/>
              </a:spcBef>
              <a:buSzPct val="25000"/>
              <a:buNone/>
            </a:pPr>
            <a:r>
              <a:rPr lang="es-ES" sz="44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¿CÓMO SATISFACEMOS ESA NECESIDAD BIOLÓGICA?</a:t>
            </a:r>
          </a:p>
        </p:txBody>
      </p:sp>
      <p:pic>
        <p:nvPicPr>
          <p:cNvPr id="3" name="Shape 291" descr="http://1.bp.blogspot.com/-LxSVac1MYQE/UmRTcYHG4QI/AAAAAAAAMKk/x8VBw-I3RPs/s400/feto-utero.jpg">
            <a:extLst>
              <a:ext uri="{FF2B5EF4-FFF2-40B4-BE49-F238E27FC236}">
                <a16:creationId xmlns:a16="http://schemas.microsoft.com/office/drawing/2014/main" id="{42DF440C-CC74-875E-33B6-22037AF89194}"/>
              </a:ext>
            </a:extLst>
          </p:cNvPr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0685493" y="3322800"/>
            <a:ext cx="4855320" cy="36413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Shape 290">
            <a:extLst>
              <a:ext uri="{FF2B5EF4-FFF2-40B4-BE49-F238E27FC236}">
                <a16:creationId xmlns:a16="http://schemas.microsoft.com/office/drawing/2014/main" id="{2504FC18-B933-F8D0-9644-61722EC7CD54}"/>
              </a:ext>
            </a:extLst>
          </p:cNvPr>
          <p:cNvSpPr txBox="1"/>
          <p:nvPr/>
        </p:nvSpPr>
        <p:spPr>
          <a:xfrm>
            <a:off x="2345073" y="3271714"/>
            <a:ext cx="6400801" cy="78947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1">
            <a:noAutofit/>
          </a:bodyPr>
          <a:lstStyle/>
          <a:p>
            <a:pPr marL="0" marR="0" lvl="0" indent="0" algn="just" rtl="0">
              <a:lnSpc>
                <a:spcPct val="85000"/>
              </a:lnSpc>
              <a:spcBef>
                <a:spcPts val="0"/>
              </a:spcBef>
              <a:buSzPct val="25000"/>
              <a:buNone/>
            </a:pPr>
            <a:r>
              <a:rPr lang="es-ES" sz="4400" b="0" i="0" u="none" strike="noStrike" cap="none" dirty="0">
                <a:solidFill>
                  <a:srgbClr val="FFFFFF"/>
                </a:solidFill>
                <a:latin typeface="Overlock"/>
                <a:ea typeface="Overlock"/>
                <a:cs typeface="Overlock"/>
                <a:sym typeface="Overlock"/>
              </a:rPr>
              <a:t>VÍNCULO DE APEGO</a:t>
            </a:r>
          </a:p>
        </p:txBody>
      </p:sp>
      <p:sp>
        <p:nvSpPr>
          <p:cNvPr id="9" name="Shape 292">
            <a:extLst>
              <a:ext uri="{FF2B5EF4-FFF2-40B4-BE49-F238E27FC236}">
                <a16:creationId xmlns:a16="http://schemas.microsoft.com/office/drawing/2014/main" id="{F3BB2966-4B19-0C18-7B1B-0D6135D38BA5}"/>
              </a:ext>
            </a:extLst>
          </p:cNvPr>
          <p:cNvSpPr/>
          <p:nvPr/>
        </p:nvSpPr>
        <p:spPr>
          <a:xfrm flipH="1">
            <a:off x="2345073" y="4366079"/>
            <a:ext cx="516272" cy="181080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lang="es-ES" sz="3200" dirty="0">
                <a:solidFill>
                  <a:srgbClr val="FFFFFF"/>
                </a:solidFill>
                <a:latin typeface="Overlock"/>
                <a:ea typeface="Overlock"/>
                <a:cs typeface="Overlock"/>
                <a:sym typeface="Overlock"/>
              </a:rPr>
              <a:t>U</a:t>
            </a:r>
            <a:r>
              <a:rPr lang="es-ES" sz="3200" b="0" i="0" u="none" strike="noStrike" cap="none" dirty="0">
                <a:solidFill>
                  <a:srgbClr val="FFFFFF"/>
                </a:solidFill>
                <a:latin typeface="Overlock"/>
                <a:ea typeface="Overlock"/>
                <a:cs typeface="Overlock"/>
                <a:sym typeface="Overlock"/>
              </a:rPr>
              <a:t>nión afectiva</a:t>
            </a:r>
          </a:p>
          <a:p>
            <a:pPr>
              <a:buSzPct val="25000"/>
            </a:pPr>
            <a:r>
              <a:rPr lang="es-ES" sz="3200" dirty="0">
                <a:solidFill>
                  <a:srgbClr val="FFFFFF"/>
                </a:solidFill>
                <a:latin typeface="Overlock"/>
                <a:ea typeface="Overlock"/>
                <a:cs typeface="Overlock"/>
                <a:sym typeface="Overlock"/>
              </a:rPr>
              <a:t>Proceso bidireccional  </a:t>
            </a:r>
            <a:r>
              <a:rPr lang="es-ES" sz="3200" b="0" i="0" u="none" strike="noStrike" cap="none" dirty="0">
                <a:solidFill>
                  <a:srgbClr val="FFFFFF"/>
                </a:solidFill>
                <a:latin typeface="Overlock"/>
                <a:ea typeface="Overlock"/>
                <a:cs typeface="Overlock"/>
                <a:sym typeface="Overlock"/>
              </a:rPr>
              <a:t>supervivencia</a:t>
            </a:r>
          </a:p>
          <a:p>
            <a:pPr marL="0" marR="0" lvl="0" indent="0" rtl="0">
              <a:lnSpc>
                <a:spcPct val="100000"/>
              </a:lnSpc>
              <a:spcBef>
                <a:spcPts val="0"/>
              </a:spcBef>
              <a:buSzPct val="25000"/>
              <a:buFontTx/>
              <a:buChar char="-"/>
            </a:pPr>
            <a:r>
              <a:rPr lang="es-ES" sz="3200" dirty="0">
                <a:solidFill>
                  <a:srgbClr val="FFFFFF"/>
                </a:solidFill>
                <a:latin typeface="Overlock"/>
                <a:ea typeface="Overlock"/>
                <a:cs typeface="Overlock"/>
                <a:sym typeface="Overlock"/>
              </a:rPr>
              <a:t>P</a:t>
            </a:r>
            <a:r>
              <a:rPr lang="es-ES" sz="3200" b="0" i="0" u="none" strike="noStrike" cap="none" dirty="0">
                <a:solidFill>
                  <a:srgbClr val="FFFFFF"/>
                </a:solidFill>
                <a:latin typeface="Overlock"/>
                <a:ea typeface="Overlock"/>
                <a:cs typeface="Overlock"/>
                <a:sym typeface="Overlock"/>
              </a:rPr>
              <a:t>roceso adaptativo universal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lang="es-ES" sz="2400" b="0" i="0" u="none" strike="noStrike" cap="none" dirty="0">
                <a:solidFill>
                  <a:srgbClr val="FFFFFF"/>
                </a:solidFill>
                <a:latin typeface="Overlock"/>
                <a:ea typeface="Overlock"/>
                <a:cs typeface="Overlock"/>
                <a:sym typeface="Overlock"/>
              </a:rPr>
              <a:t> </a:t>
            </a:r>
            <a:r>
              <a:rPr lang="es-ES" sz="1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39901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-3332408" y="-2505885"/>
            <a:ext cx="6969370" cy="5880406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-4800600" y="-1207176"/>
            <a:ext cx="7541395" cy="3126251"/>
          </a:xfrm>
          <a:prstGeom prst="rect">
            <a:avLst/>
          </a:prstGeom>
        </p:spPr>
      </p:pic>
      <p:sp>
        <p:nvSpPr>
          <p:cNvPr id="2" name="Shape 308">
            <a:extLst>
              <a:ext uri="{FF2B5EF4-FFF2-40B4-BE49-F238E27FC236}">
                <a16:creationId xmlns:a16="http://schemas.microsoft.com/office/drawing/2014/main" id="{AE61F8C8-BBAF-6151-5BC2-550363C2B989}"/>
              </a:ext>
            </a:extLst>
          </p:cNvPr>
          <p:cNvSpPr txBox="1"/>
          <p:nvPr/>
        </p:nvSpPr>
        <p:spPr>
          <a:xfrm>
            <a:off x="4724400" y="647700"/>
            <a:ext cx="10058399" cy="1450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1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lang="es-ES" sz="6600" b="1" i="0" u="none" strike="noStrike" cap="none" dirty="0">
                <a:solidFill>
                  <a:srgbClr val="DAB74F"/>
                </a:solidFill>
                <a:latin typeface="Calibri"/>
                <a:ea typeface="Calibri"/>
                <a:cs typeface="Calibri"/>
                <a:sym typeface="Calibri"/>
              </a:rPr>
              <a:t>TRES</a:t>
            </a:r>
            <a:r>
              <a:rPr lang="es-ES" sz="4000" b="1" i="0" u="none" strike="noStrike" cap="none" dirty="0">
                <a:solidFill>
                  <a:srgbClr val="DAB74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6600" b="1" i="0" u="none" strike="noStrike" cap="none" dirty="0">
                <a:solidFill>
                  <a:srgbClr val="DAB74F"/>
                </a:solidFill>
                <a:latin typeface="Calibri"/>
                <a:ea typeface="Calibri"/>
                <a:cs typeface="Calibri"/>
                <a:sym typeface="Calibri"/>
              </a:rPr>
              <a:t>REVOLUCIONES</a:t>
            </a:r>
          </a:p>
        </p:txBody>
      </p:sp>
      <p:grpSp>
        <p:nvGrpSpPr>
          <p:cNvPr id="5" name="Grupo 4">
            <a:extLst>
              <a:ext uri="{FF2B5EF4-FFF2-40B4-BE49-F238E27FC236}">
                <a16:creationId xmlns:a16="http://schemas.microsoft.com/office/drawing/2014/main" id="{5B9E8645-5DEF-285D-8E29-9C26A7E65948}"/>
              </a:ext>
            </a:extLst>
          </p:cNvPr>
          <p:cNvGrpSpPr/>
          <p:nvPr/>
        </p:nvGrpSpPr>
        <p:grpSpPr>
          <a:xfrm>
            <a:off x="669872" y="3457180"/>
            <a:ext cx="5781574" cy="3890877"/>
            <a:chOff x="-46483" y="1652399"/>
            <a:chExt cx="5180712" cy="3482747"/>
          </a:xfrm>
        </p:grpSpPr>
        <p:pic>
          <p:nvPicPr>
            <p:cNvPr id="6" name="Imagen 5">
              <a:extLst>
                <a:ext uri="{FF2B5EF4-FFF2-40B4-BE49-F238E27FC236}">
                  <a16:creationId xmlns:a16="http://schemas.microsoft.com/office/drawing/2014/main" id="{37750A5D-5CE2-4944-FA08-E4C5983E28D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5368" r="18840"/>
            <a:stretch/>
          </p:blipFill>
          <p:spPr>
            <a:xfrm>
              <a:off x="-46483" y="1652399"/>
              <a:ext cx="2594669" cy="2277327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7" name="Imagen 6">
              <a:extLst>
                <a:ext uri="{FF2B5EF4-FFF2-40B4-BE49-F238E27FC236}">
                  <a16:creationId xmlns:a16="http://schemas.microsoft.com/office/drawing/2014/main" id="{498CB1E9-1B59-65FB-9FFF-02E3F12390B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191129" y="1652399"/>
              <a:ext cx="1943100" cy="22860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8" name="CuadroTexto 7">
              <a:extLst>
                <a:ext uri="{FF2B5EF4-FFF2-40B4-BE49-F238E27FC236}">
                  <a16:creationId xmlns:a16="http://schemas.microsoft.com/office/drawing/2014/main" id="{59E44307-55BB-FE95-10B6-92FF142419AD}"/>
                </a:ext>
              </a:extLst>
            </p:cNvPr>
            <p:cNvSpPr txBox="1"/>
            <p:nvPr/>
          </p:nvSpPr>
          <p:spPr>
            <a:xfrm>
              <a:off x="1156610" y="4088274"/>
              <a:ext cx="3259238" cy="10468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2800" b="1" dirty="0">
                  <a:solidFill>
                    <a:schemeClr val="accent3">
                      <a:lumMod val="50000"/>
                    </a:schemeClr>
                  </a:solidFill>
                  <a:latin typeface="Calibri"/>
                  <a:ea typeface="Calibri"/>
                  <a:cs typeface="Calibri"/>
                  <a:sym typeface="Calibri"/>
                </a:rPr>
                <a:t>1ª Bowlby y Ainsworth</a:t>
              </a:r>
              <a:endParaRPr lang="es-ES" sz="2800" dirty="0">
                <a:solidFill>
                  <a:schemeClr val="accent3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algn="ctr"/>
              <a:r>
                <a:rPr lang="es-ES" sz="2400" dirty="0">
                  <a:solidFill>
                    <a:schemeClr val="accent3">
                      <a:lumMod val="50000"/>
                    </a:schemeClr>
                  </a:solidFill>
                  <a:latin typeface="Calibri"/>
                  <a:ea typeface="Calibri"/>
                  <a:cs typeface="Calibri"/>
                  <a:sym typeface="Calibri"/>
                </a:rPr>
                <a:t>Perspectiva biológica.</a:t>
              </a:r>
            </a:p>
            <a:p>
              <a:endParaRPr lang="es-ES" dirty="0"/>
            </a:p>
          </p:txBody>
        </p:sp>
      </p:grpSp>
      <p:grpSp>
        <p:nvGrpSpPr>
          <p:cNvPr id="9" name="Grupo 8">
            <a:extLst>
              <a:ext uri="{FF2B5EF4-FFF2-40B4-BE49-F238E27FC236}">
                <a16:creationId xmlns:a16="http://schemas.microsoft.com/office/drawing/2014/main" id="{B698C4BC-BBF4-5634-FE24-2B7D9F33F415}"/>
              </a:ext>
            </a:extLst>
          </p:cNvPr>
          <p:cNvGrpSpPr/>
          <p:nvPr/>
        </p:nvGrpSpPr>
        <p:grpSpPr>
          <a:xfrm>
            <a:off x="6956918" y="3492266"/>
            <a:ext cx="5593361" cy="3892235"/>
            <a:chOff x="8119619" y="1566544"/>
            <a:chExt cx="5593361" cy="3892235"/>
          </a:xfrm>
        </p:grpSpPr>
        <p:pic>
          <p:nvPicPr>
            <p:cNvPr id="10" name="Imagen 9">
              <a:extLst>
                <a:ext uri="{FF2B5EF4-FFF2-40B4-BE49-F238E27FC236}">
                  <a16:creationId xmlns:a16="http://schemas.microsoft.com/office/drawing/2014/main" id="{CF57445E-5728-7443-7CDA-92028CA02BD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9844736" y="1566544"/>
              <a:ext cx="2143125" cy="2143125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1" name="CuadroTexto 10">
              <a:extLst>
                <a:ext uri="{FF2B5EF4-FFF2-40B4-BE49-F238E27FC236}">
                  <a16:creationId xmlns:a16="http://schemas.microsoft.com/office/drawing/2014/main" id="{F0E22766-A612-35FD-F9E0-0E0C92C4C085}"/>
                </a:ext>
              </a:extLst>
            </p:cNvPr>
            <p:cNvSpPr txBox="1"/>
            <p:nvPr/>
          </p:nvSpPr>
          <p:spPr>
            <a:xfrm>
              <a:off x="8119619" y="3919896"/>
              <a:ext cx="5593361" cy="15388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2800" b="1" dirty="0">
                  <a:solidFill>
                    <a:schemeClr val="accent3">
                      <a:lumMod val="50000"/>
                    </a:schemeClr>
                  </a:solidFill>
                  <a:latin typeface="Calibri"/>
                  <a:cs typeface="Calibri"/>
                  <a:sym typeface="Calibri"/>
                </a:rPr>
                <a:t>2ª</a:t>
              </a:r>
              <a:r>
                <a:rPr lang="es-ES" sz="2800" b="1" dirty="0">
                  <a:solidFill>
                    <a:schemeClr val="accent3">
                      <a:lumMod val="50000"/>
                    </a:schemeClr>
                  </a:solidFill>
                  <a:latin typeface="Calibri"/>
                  <a:ea typeface="Calibri"/>
                  <a:cs typeface="Calibri"/>
                  <a:sym typeface="Calibri"/>
                </a:rPr>
                <a:t> Mary </a:t>
              </a:r>
              <a:r>
                <a:rPr lang="es-ES" sz="2800" b="1" dirty="0" err="1">
                  <a:solidFill>
                    <a:schemeClr val="accent3">
                      <a:lumMod val="50000"/>
                    </a:schemeClr>
                  </a:solidFill>
                  <a:latin typeface="Calibri"/>
                  <a:ea typeface="Calibri"/>
                  <a:cs typeface="Calibri"/>
                  <a:sym typeface="Calibri"/>
                </a:rPr>
                <a:t>Main</a:t>
              </a:r>
              <a:r>
                <a:rPr lang="es-ES" sz="2800" dirty="0">
                  <a:solidFill>
                    <a:schemeClr val="accent3">
                      <a:lumMod val="50000"/>
                    </a:schemeClr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</a:p>
            <a:p>
              <a:pPr algn="ctr"/>
              <a:r>
                <a:rPr lang="es-ES" sz="2400" dirty="0">
                  <a:solidFill>
                    <a:schemeClr val="accent3">
                      <a:lumMod val="50000"/>
                    </a:schemeClr>
                  </a:solidFill>
                  <a:latin typeface="Calibri"/>
                  <a:ea typeface="Calibri"/>
                  <a:cs typeface="Calibri"/>
                  <a:sym typeface="Calibri"/>
                </a:rPr>
                <a:t>El apego adulto. </a:t>
              </a:r>
            </a:p>
            <a:p>
              <a:pPr algn="ctr"/>
              <a:r>
                <a:rPr lang="es-ES" sz="2400" dirty="0">
                  <a:solidFill>
                    <a:schemeClr val="accent3">
                      <a:lumMod val="50000"/>
                    </a:schemeClr>
                  </a:solidFill>
                  <a:latin typeface="Calibri"/>
                  <a:ea typeface="Calibri"/>
                  <a:cs typeface="Calibri"/>
                  <a:sym typeface="Calibri"/>
                </a:rPr>
                <a:t>La entrevista de apego adulto</a:t>
              </a:r>
              <a:r>
                <a:rPr lang="es-ES" sz="240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.</a:t>
              </a:r>
            </a:p>
            <a:p>
              <a:endParaRPr lang="es-ES" dirty="0"/>
            </a:p>
          </p:txBody>
        </p:sp>
      </p:grpSp>
      <p:grpSp>
        <p:nvGrpSpPr>
          <p:cNvPr id="12" name="Grupo 11">
            <a:extLst>
              <a:ext uri="{FF2B5EF4-FFF2-40B4-BE49-F238E27FC236}">
                <a16:creationId xmlns:a16="http://schemas.microsoft.com/office/drawing/2014/main" id="{D8538D62-E0A8-183A-0E10-23A5789AD193}"/>
              </a:ext>
            </a:extLst>
          </p:cNvPr>
          <p:cNvGrpSpPr/>
          <p:nvPr/>
        </p:nvGrpSpPr>
        <p:grpSpPr>
          <a:xfrm>
            <a:off x="12039600" y="3457180"/>
            <a:ext cx="5980978" cy="3729310"/>
            <a:chOff x="9984717" y="5531719"/>
            <a:chExt cx="5980978" cy="3729310"/>
          </a:xfrm>
        </p:grpSpPr>
        <p:pic>
          <p:nvPicPr>
            <p:cNvPr id="13" name="Imagen 12">
              <a:extLst>
                <a:ext uri="{FF2B5EF4-FFF2-40B4-BE49-F238E27FC236}">
                  <a16:creationId xmlns:a16="http://schemas.microsoft.com/office/drawing/2014/main" id="{285A682B-56AD-361E-AAA7-4222445B285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1690829" y="5531719"/>
              <a:ext cx="1955046" cy="216640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4" name="CuadroTexto 13">
              <a:extLst>
                <a:ext uri="{FF2B5EF4-FFF2-40B4-BE49-F238E27FC236}">
                  <a16:creationId xmlns:a16="http://schemas.microsoft.com/office/drawing/2014/main" id="{49A79AE5-FD36-06C5-7E24-B9928DE04A35}"/>
                </a:ext>
              </a:extLst>
            </p:cNvPr>
            <p:cNvSpPr txBox="1"/>
            <p:nvPr/>
          </p:nvSpPr>
          <p:spPr>
            <a:xfrm>
              <a:off x="9984717" y="7722146"/>
              <a:ext cx="5980978" cy="15388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2800" b="1" dirty="0">
                  <a:solidFill>
                    <a:schemeClr val="accent3">
                      <a:lumMod val="50000"/>
                    </a:schemeClr>
                  </a:solidFill>
                  <a:latin typeface="Calibri"/>
                  <a:cs typeface="Calibri"/>
                  <a:sym typeface="Calibri"/>
                </a:rPr>
                <a:t>3ª</a:t>
              </a:r>
              <a:r>
                <a:rPr lang="es-ES" sz="2800" b="1" dirty="0">
                  <a:solidFill>
                    <a:schemeClr val="accent3">
                      <a:lumMod val="50000"/>
                    </a:schemeClr>
                  </a:solidFill>
                  <a:latin typeface="Calibri"/>
                  <a:ea typeface="Calibri"/>
                  <a:cs typeface="Calibri"/>
                  <a:sym typeface="Calibri"/>
                </a:rPr>
                <a:t> Peter </a:t>
              </a:r>
              <a:r>
                <a:rPr lang="es-ES" sz="2800" b="1" dirty="0" err="1">
                  <a:solidFill>
                    <a:schemeClr val="accent3">
                      <a:lumMod val="50000"/>
                    </a:schemeClr>
                  </a:solidFill>
                  <a:latin typeface="Calibri"/>
                  <a:ea typeface="Calibri"/>
                  <a:cs typeface="Calibri"/>
                  <a:sym typeface="Calibri"/>
                </a:rPr>
                <a:t>Fonagy</a:t>
              </a:r>
              <a:endParaRPr lang="es-ES" sz="2400" b="1" dirty="0">
                <a:solidFill>
                  <a:schemeClr val="accent3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algn="ctr"/>
              <a:r>
                <a:rPr lang="es-ES" sz="2400" dirty="0">
                  <a:solidFill>
                    <a:schemeClr val="accent3">
                      <a:lumMod val="50000"/>
                    </a:schemeClr>
                  </a:solidFill>
                  <a:latin typeface="Calibri"/>
                  <a:ea typeface="Calibri"/>
                  <a:cs typeface="Calibri"/>
                  <a:sym typeface="Calibri"/>
                </a:rPr>
                <a:t>Perspectiva del vínculo emocional. </a:t>
              </a:r>
            </a:p>
            <a:p>
              <a:pPr algn="ctr"/>
              <a:r>
                <a:rPr lang="es-ES" sz="2400" dirty="0">
                  <a:solidFill>
                    <a:schemeClr val="accent3">
                      <a:lumMod val="50000"/>
                    </a:schemeClr>
                  </a:solidFill>
                  <a:latin typeface="Calibri"/>
                  <a:ea typeface="Calibri"/>
                  <a:cs typeface="Calibri"/>
                  <a:sym typeface="Calibri"/>
                </a:rPr>
                <a:t>La función reflexiva del cuidador.</a:t>
              </a:r>
            </a:p>
            <a:p>
              <a:endParaRPr lang="es-E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EBDA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 l="1678" r="1678"/>
          <a:stretch>
            <a:fillRect/>
          </a:stretch>
        </p:blipFill>
        <p:spPr>
          <a:xfrm>
            <a:off x="489629" y="0"/>
            <a:ext cx="1974937" cy="2043554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2576557" y="7200900"/>
            <a:ext cx="10480699" cy="6974429"/>
          </a:xfrm>
          <a:prstGeom prst="rect">
            <a:avLst/>
          </a:prstGeom>
        </p:spPr>
      </p:pic>
      <p:pic>
        <p:nvPicPr>
          <p:cNvPr id="2" name="5 Marcador de contenido" descr="CICLO DEL APEGO.jpg">
            <a:extLst>
              <a:ext uri="{FF2B5EF4-FFF2-40B4-BE49-F238E27FC236}">
                <a16:creationId xmlns:a16="http://schemas.microsoft.com/office/drawing/2014/main" id="{6292572D-A752-2446-C945-69FCB6B581E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383861" y="-93014"/>
            <a:ext cx="7904140" cy="10400185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EFFFA5CB-6FE7-B1D0-C14C-CBEA8E452E6D}"/>
              </a:ext>
            </a:extLst>
          </p:cNvPr>
          <p:cNvSpPr txBox="1"/>
          <p:nvPr/>
        </p:nvSpPr>
        <p:spPr>
          <a:xfrm>
            <a:off x="1568462" y="2360928"/>
            <a:ext cx="6966629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4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CICLO DEL APEGO</a:t>
            </a:r>
          </a:p>
          <a:p>
            <a:endParaRPr lang="es-ES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B5F1DABC-C65A-434D-BD1E-BE3C70BA517A}"/>
              </a:ext>
            </a:extLst>
          </p:cNvPr>
          <p:cNvSpPr txBox="1"/>
          <p:nvPr/>
        </p:nvSpPr>
        <p:spPr>
          <a:xfrm>
            <a:off x="949723" y="3953734"/>
            <a:ext cx="820410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s-ES" sz="3600" dirty="0">
                <a:solidFill>
                  <a:srgbClr val="FFFFFF"/>
                </a:solidFill>
                <a:latin typeface="Overlock"/>
              </a:rPr>
              <a:t>Función de contención  y autorregulación</a:t>
            </a:r>
          </a:p>
          <a:p>
            <a:pPr marL="285750" indent="-285750">
              <a:buFontTx/>
              <a:buChar char="-"/>
            </a:pPr>
            <a:r>
              <a:rPr lang="es-ES" sz="3600" dirty="0">
                <a:solidFill>
                  <a:srgbClr val="FFFFFF"/>
                </a:solidFill>
                <a:latin typeface="Overlock"/>
              </a:rPr>
              <a:t>Función reflexiva</a:t>
            </a:r>
          </a:p>
          <a:p>
            <a:pPr marL="285750" indent="-285750">
              <a:buFontTx/>
              <a:buChar char="-"/>
            </a:pPr>
            <a:r>
              <a:rPr lang="es-ES" sz="3600" dirty="0">
                <a:solidFill>
                  <a:srgbClr val="FFFFFF"/>
                </a:solidFill>
                <a:latin typeface="Overlock"/>
              </a:rPr>
              <a:t>Modelo de funcionamiento interno</a:t>
            </a:r>
          </a:p>
          <a:p>
            <a:pPr marL="285750" indent="-285750">
              <a:buFontTx/>
              <a:buChar char="-"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140344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BF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 l="1678" r="1678"/>
          <a:stretch>
            <a:fillRect/>
          </a:stretch>
        </p:blipFill>
        <p:spPr>
          <a:xfrm>
            <a:off x="228600" y="-22860"/>
            <a:ext cx="1974937" cy="2043554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31376" y="7624815"/>
            <a:ext cx="10480699" cy="6974429"/>
          </a:xfrm>
          <a:prstGeom prst="rect">
            <a:avLst/>
          </a:prstGeom>
        </p:spPr>
      </p:pic>
      <p:sp>
        <p:nvSpPr>
          <p:cNvPr id="2" name="Shape 316">
            <a:extLst>
              <a:ext uri="{FF2B5EF4-FFF2-40B4-BE49-F238E27FC236}">
                <a16:creationId xmlns:a16="http://schemas.microsoft.com/office/drawing/2014/main" id="{C834922E-C10B-AB24-DF8C-CCD571EF9ED7}"/>
              </a:ext>
            </a:extLst>
          </p:cNvPr>
          <p:cNvSpPr txBox="1"/>
          <p:nvPr/>
        </p:nvSpPr>
        <p:spPr>
          <a:xfrm>
            <a:off x="5496660" y="998917"/>
            <a:ext cx="7294680" cy="1009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1">
            <a:noAutofit/>
          </a:bodyPr>
          <a:lstStyle/>
          <a:p>
            <a:pPr marL="0" marR="0" lvl="0" indent="0" algn="ctr" rtl="0">
              <a:lnSpc>
                <a:spcPct val="85000"/>
              </a:lnSpc>
              <a:spcBef>
                <a:spcPts val="0"/>
              </a:spcBef>
              <a:buSzPct val="25000"/>
              <a:buNone/>
            </a:pPr>
            <a:r>
              <a:rPr lang="es-ES" sz="5400" b="0" i="0" u="none" strike="noStrike" cap="none" dirty="0">
                <a:solidFill>
                  <a:srgbClr val="9EBDA5"/>
                </a:solidFill>
                <a:latin typeface="Overlock"/>
                <a:ea typeface="Overlock"/>
                <a:cs typeface="Overlock"/>
                <a:sym typeface="Overlock"/>
              </a:rPr>
              <a:t>¿Qué es el apego?</a:t>
            </a:r>
          </a:p>
        </p:txBody>
      </p:sp>
      <p:sp>
        <p:nvSpPr>
          <p:cNvPr id="3" name="Shape 319">
            <a:extLst>
              <a:ext uri="{FF2B5EF4-FFF2-40B4-BE49-F238E27FC236}">
                <a16:creationId xmlns:a16="http://schemas.microsoft.com/office/drawing/2014/main" id="{DD2783B3-C2D7-7727-3DAF-CCEF161898A4}"/>
              </a:ext>
            </a:extLst>
          </p:cNvPr>
          <p:cNvSpPr txBox="1"/>
          <p:nvPr/>
        </p:nvSpPr>
        <p:spPr>
          <a:xfrm>
            <a:off x="762000" y="2923919"/>
            <a:ext cx="12029340" cy="531323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lang="es-ES" sz="3600" dirty="0">
                <a:solidFill>
                  <a:srgbClr val="FFFFFF"/>
                </a:solidFill>
                <a:latin typeface="Overlock"/>
                <a:ea typeface="Overlock"/>
                <a:cs typeface="Overlock"/>
                <a:sym typeface="Overlock"/>
              </a:rPr>
              <a:t>M</a:t>
            </a:r>
            <a:r>
              <a:rPr lang="es-ES" sz="3600" b="0" i="0" u="none" strike="noStrike" cap="none" dirty="0">
                <a:solidFill>
                  <a:srgbClr val="FFFFFF"/>
                </a:solidFill>
                <a:latin typeface="Overlock"/>
                <a:ea typeface="Overlock"/>
                <a:cs typeface="Overlock"/>
                <a:sym typeface="Overlock"/>
              </a:rPr>
              <a:t>odelo interno de trabajo en el que se representa los patrones relacionales interiorizados con el cuidador (</a:t>
            </a:r>
            <a:r>
              <a:rPr lang="es-ES" sz="3600" b="0" i="0" u="none" strike="noStrike" cap="none" dirty="0" err="1">
                <a:solidFill>
                  <a:srgbClr val="FFFFFF"/>
                </a:solidFill>
                <a:latin typeface="Overlock"/>
                <a:ea typeface="Overlock"/>
                <a:cs typeface="Overlock"/>
                <a:sym typeface="Overlock"/>
              </a:rPr>
              <a:t>bowlby</a:t>
            </a:r>
            <a:r>
              <a:rPr lang="es-ES" sz="3600" b="0" i="0" u="none" strike="noStrike" cap="none" dirty="0">
                <a:solidFill>
                  <a:srgbClr val="FFFFFF"/>
                </a:solidFill>
                <a:latin typeface="Overlock"/>
                <a:ea typeface="Overlock"/>
                <a:cs typeface="Overlock"/>
                <a:sym typeface="Overlock"/>
              </a:rPr>
              <a:t>)</a:t>
            </a:r>
            <a:r>
              <a:rPr lang="es-ES" sz="3600" b="0" i="0" u="sng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buNone/>
            </a:pPr>
            <a:endParaRPr lang="es-ES" sz="3600" b="0" i="0" u="none" strike="noStrike" cap="none" dirty="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buNone/>
            </a:pPr>
            <a:endParaRPr lang="es-ES" sz="3600" b="0" i="0" u="none" strike="noStrike" cap="none" dirty="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lang="es-ES" sz="4800" dirty="0">
                <a:solidFill>
                  <a:srgbClr val="FFFFFF"/>
                </a:solidFill>
                <a:latin typeface="Overlock"/>
                <a:ea typeface="Overlock"/>
                <a:cs typeface="Overlock"/>
                <a:sym typeface="Overlock"/>
              </a:rPr>
              <a:t>A</a:t>
            </a:r>
            <a:r>
              <a:rPr lang="es-ES" sz="4800" b="0" i="0" u="none" strike="noStrike" cap="none" dirty="0">
                <a:solidFill>
                  <a:srgbClr val="FFFFFF"/>
                </a:solidFill>
                <a:latin typeface="Overlock"/>
                <a:ea typeface="Overlock"/>
                <a:cs typeface="Overlock"/>
                <a:sym typeface="Overlock"/>
              </a:rPr>
              <a:t>prender a moverse por el mundo</a:t>
            </a:r>
          </a:p>
        </p:txBody>
      </p:sp>
      <p:pic>
        <p:nvPicPr>
          <p:cNvPr id="6" name="Shape 321">
            <a:extLst>
              <a:ext uri="{FF2B5EF4-FFF2-40B4-BE49-F238E27FC236}">
                <a16:creationId xmlns:a16="http://schemas.microsoft.com/office/drawing/2014/main" id="{74918CF2-3953-8E96-BA49-2C6BDD3F5AF3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3716000" y="2020695"/>
            <a:ext cx="3581400" cy="65977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83327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-1600200" y="-2192326"/>
            <a:ext cx="6969370" cy="5880406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-533400" y="-815249"/>
            <a:ext cx="7541395" cy="3126251"/>
          </a:xfrm>
          <a:prstGeom prst="rect">
            <a:avLst/>
          </a:prstGeom>
        </p:spPr>
      </p:pic>
      <p:sp>
        <p:nvSpPr>
          <p:cNvPr id="2" name="Shape 350">
            <a:extLst>
              <a:ext uri="{FF2B5EF4-FFF2-40B4-BE49-F238E27FC236}">
                <a16:creationId xmlns:a16="http://schemas.microsoft.com/office/drawing/2014/main" id="{B13E6E19-5401-3CF7-9FA7-C0F8C1B9EB42}"/>
              </a:ext>
            </a:extLst>
          </p:cNvPr>
          <p:cNvSpPr txBox="1"/>
          <p:nvPr/>
        </p:nvSpPr>
        <p:spPr>
          <a:xfrm>
            <a:off x="4876800" y="1134678"/>
            <a:ext cx="11201399" cy="1009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1">
            <a:noAutofit/>
          </a:bodyPr>
          <a:lstStyle/>
          <a:p>
            <a:pPr marL="0" marR="0" lvl="0" indent="0" algn="ctr" rtl="0">
              <a:lnSpc>
                <a:spcPct val="85000"/>
              </a:lnSpc>
              <a:spcBef>
                <a:spcPts val="0"/>
              </a:spcBef>
              <a:buSzPct val="25000"/>
              <a:buNone/>
            </a:pPr>
            <a:r>
              <a:rPr lang="es-ES" sz="4800" b="1" i="0" u="none" strike="noStrike" cap="none" dirty="0">
                <a:solidFill>
                  <a:srgbClr val="9EBDA5"/>
                </a:solidFill>
                <a:latin typeface="Overlock"/>
                <a:ea typeface="Overlock"/>
                <a:cs typeface="Overlock"/>
                <a:sym typeface="Overlock"/>
              </a:rPr>
              <a:t>FUNCIONES BIOLÓGICAS DEL APEGO</a:t>
            </a:r>
          </a:p>
        </p:txBody>
      </p:sp>
      <p:sp>
        <p:nvSpPr>
          <p:cNvPr id="5" name="Shape 353">
            <a:extLst>
              <a:ext uri="{FF2B5EF4-FFF2-40B4-BE49-F238E27FC236}">
                <a16:creationId xmlns:a16="http://schemas.microsoft.com/office/drawing/2014/main" id="{D288A9B9-8C4B-D718-586A-202FD2F45D51}"/>
              </a:ext>
            </a:extLst>
          </p:cNvPr>
          <p:cNvSpPr txBox="1"/>
          <p:nvPr/>
        </p:nvSpPr>
        <p:spPr>
          <a:xfrm>
            <a:off x="1395602" y="3915767"/>
            <a:ext cx="16230600" cy="344447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lang="es-ES" sz="2400" b="0" i="0" u="none" strike="noStrike" cap="none" dirty="0">
                <a:solidFill>
                  <a:srgbClr val="9EBDA5"/>
                </a:solidFill>
                <a:latin typeface="Overlock"/>
                <a:ea typeface="Overlock"/>
                <a:cs typeface="Overlock"/>
                <a:sym typeface="Overlock"/>
              </a:rPr>
              <a:t>Fases diversas hasta los 7 meses de edad</a:t>
            </a:r>
            <a:r>
              <a:rPr lang="es-ES" sz="2400" dirty="0">
                <a:solidFill>
                  <a:srgbClr val="9EBDA5"/>
                </a:solidFill>
                <a:latin typeface="Overlock"/>
                <a:ea typeface="Overlock"/>
                <a:cs typeface="Overlock"/>
                <a:sym typeface="Overlock"/>
              </a:rPr>
              <a:t> en el que </a:t>
            </a:r>
            <a:r>
              <a:rPr lang="es-ES" sz="2400" b="0" i="0" u="none" strike="noStrike" cap="none" dirty="0">
                <a:solidFill>
                  <a:srgbClr val="9EBDA5"/>
                </a:solidFill>
                <a:latin typeface="Overlock"/>
                <a:ea typeface="Overlock"/>
                <a:cs typeface="Overlock"/>
                <a:sym typeface="Overlock"/>
              </a:rPr>
              <a:t>apegos selectivos.</a:t>
            </a: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lang="es-ES" sz="2400" b="0" i="0" u="none" strike="noStrike" cap="none" dirty="0">
                <a:solidFill>
                  <a:srgbClr val="9EBDA5"/>
                </a:solidFill>
                <a:latin typeface="Overlock"/>
                <a:ea typeface="Overlock"/>
                <a:cs typeface="Overlock"/>
                <a:sym typeface="Overlock"/>
              </a:rPr>
              <a:t> Producen cambios organizativos específicos en la conducta del bebé y en el desempeño del cerebro.</a:t>
            </a: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buNone/>
            </a:pPr>
            <a:endParaRPr sz="1800" b="0" i="0" u="none" strike="noStrike" cap="none" dirty="0">
              <a:solidFill>
                <a:srgbClr val="9EBDA5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lang="es-ES" sz="2400" b="0" i="0" u="none" strike="noStrike" cap="none" dirty="0">
                <a:solidFill>
                  <a:srgbClr val="9EBDA5"/>
                </a:solidFill>
                <a:latin typeface="Overlock"/>
                <a:ea typeface="Overlock"/>
                <a:cs typeface="Overlock"/>
                <a:sym typeface="Overlock"/>
              </a:rPr>
              <a:t>La regulación relacional diádica (</a:t>
            </a:r>
            <a:r>
              <a:rPr lang="es-ES" sz="2800" b="1" u="none" strike="noStrike" cap="none" dirty="0">
                <a:solidFill>
                  <a:srgbClr val="9EBDA5"/>
                </a:solidFill>
                <a:latin typeface="Overlock"/>
                <a:ea typeface="Overlock"/>
                <a:cs typeface="Overlock"/>
                <a:sym typeface="Overlock"/>
              </a:rPr>
              <a:t>neuronas espejo</a:t>
            </a:r>
            <a:r>
              <a:rPr lang="es-ES" sz="2400" b="0" i="0" u="none" strike="noStrike" cap="none" dirty="0">
                <a:solidFill>
                  <a:srgbClr val="9EBDA5"/>
                </a:solidFill>
                <a:latin typeface="Overlock"/>
                <a:ea typeface="Overlock"/>
                <a:cs typeface="Overlock"/>
                <a:sym typeface="Overlock"/>
              </a:rPr>
              <a:t>) facilita el desarrollo del </a:t>
            </a:r>
            <a:r>
              <a:rPr lang="es-ES" sz="2800" b="1" i="0" u="none" strike="noStrike" cap="none" dirty="0">
                <a:solidFill>
                  <a:srgbClr val="9EBDA5"/>
                </a:solidFill>
                <a:latin typeface="Overlock"/>
                <a:ea typeface="Overlock"/>
                <a:cs typeface="Overlock"/>
                <a:sym typeface="Overlock"/>
              </a:rPr>
              <a:t>córtex prefrontal orbital</a:t>
            </a:r>
            <a:r>
              <a:rPr lang="es-ES" sz="2400" b="0" i="0" u="none" strike="noStrike" cap="none" dirty="0">
                <a:solidFill>
                  <a:srgbClr val="9EBDA5"/>
                </a:solidFill>
                <a:latin typeface="Overlock"/>
                <a:ea typeface="Overlock"/>
                <a:cs typeface="Overlock"/>
                <a:sym typeface="Overlock"/>
              </a:rPr>
              <a:t>, responsable de la regulación de la activación fisiológica, en la toma de decisiones y en el procesamiento de la emoción (</a:t>
            </a:r>
            <a:r>
              <a:rPr lang="es-ES" sz="2800" b="1" dirty="0">
                <a:solidFill>
                  <a:srgbClr val="9EBDA5"/>
                </a:solidFill>
                <a:latin typeface="Overlock"/>
                <a:sym typeface="Overlock"/>
              </a:rPr>
              <a:t>autorregulación</a:t>
            </a:r>
            <a:r>
              <a:rPr lang="es-ES" sz="2400" b="0" i="0" u="none" strike="noStrike" cap="none" dirty="0">
                <a:solidFill>
                  <a:srgbClr val="9EBDA5"/>
                </a:solidFill>
                <a:latin typeface="Overlock"/>
                <a:ea typeface="Overlock"/>
                <a:cs typeface="Overlock"/>
                <a:sym typeface="Overlock"/>
              </a:rPr>
              <a:t>).</a:t>
            </a: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endParaRPr lang="es-ES" sz="2400" dirty="0">
              <a:solidFill>
                <a:srgbClr val="FFFFFF"/>
              </a:solidFill>
              <a:latin typeface="Overlock"/>
              <a:ea typeface="Overlock"/>
              <a:cs typeface="Overlock"/>
              <a:sym typeface="Overlock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endParaRPr lang="es-ES" sz="2400" b="0" i="0" u="none" strike="noStrike" cap="none" dirty="0">
              <a:solidFill>
                <a:srgbClr val="FFFFFF"/>
              </a:solidFill>
              <a:latin typeface="Overlock"/>
              <a:ea typeface="Overlock"/>
              <a:cs typeface="Overlock"/>
              <a:sym typeface="Overlock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endParaRPr lang="es-ES" sz="2400" dirty="0">
              <a:solidFill>
                <a:srgbClr val="FFFFFF"/>
              </a:solidFill>
              <a:latin typeface="Overlock"/>
              <a:ea typeface="Overlock"/>
              <a:cs typeface="Overlock"/>
              <a:sym typeface="Overlock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lang="es-ES" sz="1600" b="0" i="0" u="none" strike="noStrike" cap="none" dirty="0">
                <a:solidFill>
                  <a:srgbClr val="FFFFFF"/>
                </a:solidFill>
                <a:latin typeface="Overlock"/>
                <a:ea typeface="Overlock"/>
                <a:cs typeface="Overlock"/>
                <a:sym typeface="Overlock"/>
              </a:rPr>
              <a:t>* Ver vídeo de las Neuronas espejo de Punset</a:t>
            </a: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ct val="100000"/>
            </a:pPr>
            <a:endParaRPr lang="es-ES" sz="2800" dirty="0">
              <a:solidFill>
                <a:srgbClr val="660033"/>
              </a:solidFill>
              <a:latin typeface="Overlock"/>
              <a:ea typeface="Overlock"/>
              <a:cs typeface="Overlock"/>
              <a:sym typeface="Overlock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ct val="100000"/>
            </a:pPr>
            <a:endParaRPr lang="es-ES" sz="2800" b="0" i="0" u="none" strike="noStrike" cap="none" dirty="0">
              <a:solidFill>
                <a:srgbClr val="660033"/>
              </a:solidFill>
              <a:latin typeface="Overlock"/>
              <a:ea typeface="Overlock"/>
              <a:cs typeface="Overlock"/>
              <a:sym typeface="Overlock"/>
            </a:endParaRPr>
          </a:p>
        </p:txBody>
      </p:sp>
      <p:pic>
        <p:nvPicPr>
          <p:cNvPr id="6" name="Shape 349" descr="http://upload.wikimedia.org/wikipedia/commons/thumb/a/ae/Prefrontal1.png/330px-Prefrontal1.png">
            <a:extLst>
              <a:ext uri="{FF2B5EF4-FFF2-40B4-BE49-F238E27FC236}">
                <a16:creationId xmlns:a16="http://schemas.microsoft.com/office/drawing/2014/main" id="{42EBE8D3-EF0F-026C-E980-C391F301EF7A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1811001" y="5983169"/>
            <a:ext cx="6290578" cy="4389182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EFF02D10-E2FE-D868-99CA-0D561F0F28C3}"/>
              </a:ext>
            </a:extLst>
          </p:cNvPr>
          <p:cNvSpPr txBox="1"/>
          <p:nvPr/>
        </p:nvSpPr>
        <p:spPr>
          <a:xfrm>
            <a:off x="1402976" y="8572500"/>
            <a:ext cx="5257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lang="es-ES" sz="1800" b="0" i="0" u="none" strike="noStrike" cap="none" dirty="0">
                <a:solidFill>
                  <a:srgbClr val="FFFFFF"/>
                </a:solidFill>
                <a:latin typeface="Overlock"/>
                <a:ea typeface="Overlock"/>
                <a:cs typeface="Overlock"/>
                <a:sym typeface="Overlock"/>
              </a:rPr>
              <a:t>* </a:t>
            </a:r>
            <a:r>
              <a:rPr lang="es-ES" sz="1800" b="0" i="0" u="none" strike="noStrike" cap="none" dirty="0">
                <a:solidFill>
                  <a:srgbClr val="9EBDA5"/>
                </a:solidFill>
                <a:latin typeface="Overlock"/>
                <a:ea typeface="Overlock"/>
                <a:cs typeface="Overlock"/>
                <a:sym typeface="Overlock"/>
              </a:rPr>
              <a:t>Ver vídeo de las Neuronas espejo de Punset</a:t>
            </a:r>
          </a:p>
        </p:txBody>
      </p:sp>
    </p:spTree>
    <p:extLst>
      <p:ext uri="{BB962C8B-B14F-4D97-AF65-F5344CB8AC3E}">
        <p14:creationId xmlns:p14="http://schemas.microsoft.com/office/powerpoint/2010/main" val="28198682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283</TotalTime>
  <Words>1681</Words>
  <Application>Microsoft Office PowerPoint</Application>
  <PresentationFormat>Personalizado</PresentationFormat>
  <Paragraphs>301</Paragraphs>
  <Slides>28</Slides>
  <Notes>28</Notes>
  <HiddenSlides>0</HiddenSlides>
  <MMClips>0</MMClips>
  <ScaleCrop>false</ScaleCrop>
  <HeadingPairs>
    <vt:vector size="6" baseType="variant">
      <vt:variant>
        <vt:lpstr>Fuentes usadas</vt:lpstr>
      </vt:variant>
      <vt:variant>
        <vt:i4>10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28</vt:i4>
      </vt:variant>
    </vt:vector>
  </HeadingPairs>
  <TitlesOfParts>
    <vt:vector size="39" baseType="lpstr">
      <vt:lpstr>Noto Sans Symbols</vt:lpstr>
      <vt:lpstr>Cambria</vt:lpstr>
      <vt:lpstr>Arial</vt:lpstr>
      <vt:lpstr>Calibri</vt:lpstr>
      <vt:lpstr>Recoleta</vt:lpstr>
      <vt:lpstr>Arial</vt:lpstr>
      <vt:lpstr>Aracne Ultra CondensedRegularIt</vt:lpstr>
      <vt:lpstr>Google Sans</vt:lpstr>
      <vt:lpstr>Overlock</vt:lpstr>
      <vt:lpstr>Aracne Condensed Regular Italic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PLANTILLA CORPORATIVA INPHAR</dc:title>
  <dc:creator>susana cano montero</dc:creator>
  <cp:lastModifiedBy>Nuria Carmona Cabanillas</cp:lastModifiedBy>
  <cp:revision>7</cp:revision>
  <dcterms:created xsi:type="dcterms:W3CDTF">2006-08-16T00:00:00Z</dcterms:created>
  <dcterms:modified xsi:type="dcterms:W3CDTF">2023-05-09T06:03:03Z</dcterms:modified>
  <dc:identifier>DAFSmzr5j5o</dc:identifier>
</cp:coreProperties>
</file>